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4.xml" ContentType="application/vnd.openxmlformats-officedocument.drawingml.chartshapes+xml"/>
  <Override PartName="/ppt/charts/chart7.xml" ContentType="application/vnd.openxmlformats-officedocument.drawingml.chart+xml"/>
  <Override PartName="/ppt/drawings/drawing5.xml" ContentType="application/vnd.openxmlformats-officedocument.drawingml.chartshapes+xml"/>
  <Override PartName="/ppt/charts/chart8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71" r:id="rId10"/>
    <p:sldId id="267" r:id="rId11"/>
    <p:sldId id="292" r:id="rId12"/>
    <p:sldId id="273" r:id="rId13"/>
    <p:sldId id="274" r:id="rId14"/>
    <p:sldId id="290" r:id="rId15"/>
    <p:sldId id="275" r:id="rId16"/>
    <p:sldId id="293" r:id="rId17"/>
    <p:sldId id="294" r:id="rId18"/>
    <p:sldId id="280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81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68" autoAdjust="0"/>
    <p:restoredTop sz="94717" autoAdjust="0"/>
  </p:normalViewPr>
  <p:slideViewPr>
    <p:cSldViewPr>
      <p:cViewPr>
        <p:scale>
          <a:sx n="59" d="100"/>
          <a:sy n="59" d="100"/>
        </p:scale>
        <p:origin x="-1614" y="-2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800216118544479"/>
          <c:y val="6.107579986176849E-2"/>
          <c:w val="0.85199783881455515"/>
          <c:h val="0.729704890788224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invertIfNegative val="0"/>
          <c:dLbls>
            <c:delete val="1"/>
          </c:dLbls>
          <c:cat>
            <c:strRef>
              <c:f>Лист1!$A$2:$A$5</c:f>
              <c:strCache>
                <c:ptCount val="4"/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1">
                  <c:v>10351.200000000001</c:v>
                </c:pt>
                <c:pt idx="2" formatCode="General">
                  <c:v>7941</c:v>
                </c:pt>
                <c:pt idx="3" formatCode="General">
                  <c:v>7941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2.6355169132150934E-2"/>
                  <c:y val="-5.463644237583223E-4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>
                        <a:latin typeface="Times New Roman" pitchFamily="18" charset="0"/>
                        <a:cs typeface="Times New Roman" pitchFamily="18" charset="0"/>
                      </a:rPr>
                      <a:t>10351,2</a:t>
                    </a:r>
                    <a:endParaRPr lang="en-US" sz="1400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pPr>
                      <a:defRPr sz="1400"/>
                    </a:pPr>
                    <a:r>
                      <a:rPr lang="en-US" sz="1400" dirty="0"/>
                      <a:t>7941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400" dirty="0"/>
                      <a:t>7941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</c:strCache>
            </c:strRef>
          </c:cat>
          <c:val>
            <c:numRef>
              <c:f>Лист1!$C$2:$C$5</c:f>
              <c:numCache>
                <c:formatCode>#,##0.00</c:formatCode>
                <c:ptCount val="4"/>
                <c:pt idx="1">
                  <c:v>10351.200000000001</c:v>
                </c:pt>
                <c:pt idx="2" formatCode="General">
                  <c:v>7941</c:v>
                </c:pt>
                <c:pt idx="3" formatCode="General">
                  <c:v>7941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71790336"/>
        <c:axId val="171793792"/>
      </c:barChart>
      <c:catAx>
        <c:axId val="171790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71793792"/>
        <c:crosses val="autoZero"/>
        <c:auto val="1"/>
        <c:lblAlgn val="ctr"/>
        <c:lblOffset val="100"/>
        <c:noMultiLvlLbl val="0"/>
      </c:catAx>
      <c:valAx>
        <c:axId val="171793792"/>
        <c:scaling>
          <c:orientation val="minMax"/>
          <c:max val="400000"/>
          <c:min val="0"/>
        </c:scaling>
        <c:delete val="0"/>
        <c:axPos val="l"/>
        <c:numFmt formatCode="General" sourceLinked="0"/>
        <c:majorTickMark val="none"/>
        <c:minorTickMark val="none"/>
        <c:tickLblPos val="nextTo"/>
        <c:crossAx val="171790336"/>
        <c:crosses val="autoZero"/>
        <c:crossBetween val="between"/>
        <c:majorUnit val="100000"/>
        <c:minorUnit val="50000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36418634302687541"/>
          <c:y val="0.88077116560660007"/>
          <c:w val="0.32523155184015196"/>
          <c:h val="7.7097094513608799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собственные                    2017г. -6621т.р.               2018г. -6621т.р.               2019г. -6621т.р.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6621</c:v>
                </c:pt>
                <c:pt idx="1">
                  <c:v>6621</c:v>
                </c:pt>
                <c:pt idx="2">
                  <c:v>6621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безвозмездные поступления              2017г. -3730,2т.р.              2018 г. -1320 т.р            2019г.  -1320 т.р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3730.2</c:v>
                </c:pt>
                <c:pt idx="1">
                  <c:v>1320</c:v>
                </c:pt>
                <c:pt idx="2">
                  <c:v>1320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Всего доходов              2017г.-10351,2т.р.           2018г.- 7941 т.р.           2019г.-7941 т.р.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10351.200000000001</c:v>
                </c:pt>
                <c:pt idx="1">
                  <c:v>7941</c:v>
                </c:pt>
                <c:pt idx="2">
                  <c:v>7941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103558144"/>
        <c:axId val="125371520"/>
        <c:axId val="0"/>
      </c:bar3DChart>
      <c:catAx>
        <c:axId val="103558144"/>
        <c:scaling>
          <c:orientation val="minMax"/>
        </c:scaling>
        <c:delete val="0"/>
        <c:axPos val="b"/>
        <c:majorTickMark val="out"/>
        <c:minorTickMark val="none"/>
        <c:tickLblPos val="nextTo"/>
        <c:crossAx val="125371520"/>
        <c:crosses val="autoZero"/>
        <c:auto val="1"/>
        <c:lblAlgn val="ctr"/>
        <c:lblOffset val="100"/>
        <c:noMultiLvlLbl val="0"/>
      </c:catAx>
      <c:valAx>
        <c:axId val="1253715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35581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297969160104987"/>
          <c:y val="3.8250492125984246E-3"/>
          <c:w val="0.3702030839895013"/>
          <c:h val="0.99617495078740159"/>
        </c:manualLayout>
      </c:layout>
      <c:overlay val="0"/>
      <c:txPr>
        <a:bodyPr/>
        <a:lstStyle/>
        <a:p>
          <a:pPr>
            <a:defRPr sz="16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9109494845772261E-2"/>
          <c:y val="0.182088190917855"/>
          <c:w val="0.96232888902311831"/>
          <c:h val="0.6844922696761291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5.8218989691544522E-2"/>
                  <c:y val="-3.4135992058230091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/>
                      <a:t>6570,0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Собственные доходы</c:v>
                </c:pt>
                <c:pt idx="1">
                  <c:v>Финансовая помощь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 formatCode="#,##0.00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1.0273939357331386E-2"/>
                  <c:y val="-5.404865409219764E-2"/>
                </c:manualLayout>
              </c:layout>
              <c:tx>
                <c:rich>
                  <a:bodyPr/>
                  <a:lstStyle/>
                  <a:p>
                    <a:r>
                      <a:rPr lang="ru-RU" b="1" i="0" baseline="0" dirty="0" smtClean="0"/>
                      <a:t>3730,2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Собственные доходы</c:v>
                </c:pt>
                <c:pt idx="1">
                  <c:v>Финансовая помощь</c:v>
                </c:pt>
              </c:strCache>
            </c:strRef>
          </c:cat>
          <c:val>
            <c:numRef>
              <c:f>Лист1!$C$2:$C$3</c:f>
              <c:numCache>
                <c:formatCode>#,##0.00</c:formatCode>
                <c:ptCount val="2"/>
                <c:pt idx="1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Неналоговые доходы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5.8218989691544522E-2"/>
                  <c:y val="-2.84466600485250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Собственные доходы</c:v>
                </c:pt>
                <c:pt idx="1">
                  <c:v>Финансовая помощь</c:v>
                </c:pt>
              </c:strCache>
            </c:strRef>
          </c:cat>
          <c:val>
            <c:numRef>
              <c:f>Лист1!$D$2:$D$3</c:f>
              <c:numCache>
                <c:formatCode>#,##0.00</c:formatCode>
                <c:ptCount val="2"/>
                <c:pt idx="0">
                  <c:v>51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80056832"/>
        <c:axId val="180058368"/>
        <c:axId val="0"/>
      </c:bar3DChart>
      <c:catAx>
        <c:axId val="180056832"/>
        <c:scaling>
          <c:orientation val="minMax"/>
        </c:scaling>
        <c:delete val="0"/>
        <c:axPos val="b"/>
        <c:majorTickMark val="none"/>
        <c:minorTickMark val="none"/>
        <c:tickLblPos val="nextTo"/>
        <c:crossAx val="180058368"/>
        <c:crosses val="autoZero"/>
        <c:auto val="1"/>
        <c:lblAlgn val="ctr"/>
        <c:lblOffset val="100"/>
        <c:noMultiLvlLbl val="0"/>
      </c:catAx>
      <c:valAx>
        <c:axId val="180058368"/>
        <c:scaling>
          <c:orientation val="minMax"/>
          <c:max val="220000"/>
          <c:min val="0"/>
        </c:scaling>
        <c:delete val="1"/>
        <c:axPos val="l"/>
        <c:numFmt formatCode="#,##0.00" sourceLinked="1"/>
        <c:majorTickMark val="out"/>
        <c:minorTickMark val="none"/>
        <c:tickLblPos val="none"/>
        <c:crossAx val="180056832"/>
        <c:crosses val="autoZero"/>
        <c:crossBetween val="between"/>
        <c:majorUnit val="100000"/>
        <c:minorUnit val="50000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2110018062070827E-3"/>
          <c:y val="4.3749978958566894E-2"/>
          <c:w val="0.60897391732283468"/>
          <c:h val="0.9312500000000000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explosion val="23"/>
          </c:dPt>
          <c:dPt>
            <c:idx val="1"/>
            <c:bubble3D val="0"/>
            <c:explosion val="9"/>
          </c:dPt>
          <c:dPt>
            <c:idx val="2"/>
            <c:bubble3D val="0"/>
            <c:explosion val="13"/>
          </c:dPt>
          <c:dPt>
            <c:idx val="3"/>
            <c:bubble3D val="0"/>
            <c:explosion val="17"/>
          </c:dPt>
          <c:cat>
            <c:strRef>
              <c:f>Лист1!$A$2:$A$6</c:f>
              <c:strCache>
                <c:ptCount val="4"/>
                <c:pt idx="0">
                  <c:v>Налог на доходы физических лиц -  200,0 тыс.руб.</c:v>
                </c:pt>
                <c:pt idx="1">
                  <c:v>Единый сельскохозяйственный налог  -  4089,0 тыс.руб.</c:v>
                </c:pt>
                <c:pt idx="2">
                  <c:v>Налог на имущество  - 2275,0 тыс.руб.</c:v>
                </c:pt>
                <c:pt idx="3">
                  <c:v>Остальные налоги и сборы - 57,0 тыс.руб.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4"/>
                <c:pt idx="0">
                  <c:v>200</c:v>
                </c:pt>
                <c:pt idx="1">
                  <c:v>4089</c:v>
                </c:pt>
                <c:pt idx="2">
                  <c:v>2275</c:v>
                </c:pt>
                <c:pt idx="3">
                  <c:v>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6105725065616794"/>
          <c:y val="0"/>
          <c:w val="0.33894274336617386"/>
          <c:h val="1"/>
        </c:manualLayout>
      </c:layout>
      <c:overlay val="0"/>
      <c:txPr>
        <a:bodyPr/>
        <a:lstStyle/>
        <a:p>
          <a:pPr>
            <a:defRPr sz="14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2017г. -10351,2 т.р.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10351.200000000001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2018г.- 7941 т.р.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2.4</c:v>
                </c:pt>
                <c:pt idx="1">
                  <c:v>7941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2019г.-7941т.р.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2">
                  <c:v>7941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6083968"/>
        <c:axId val="55662848"/>
      </c:barChart>
      <c:catAx>
        <c:axId val="56083968"/>
        <c:scaling>
          <c:orientation val="minMax"/>
        </c:scaling>
        <c:delete val="0"/>
        <c:axPos val="b"/>
        <c:majorTickMark val="out"/>
        <c:minorTickMark val="none"/>
        <c:tickLblPos val="nextTo"/>
        <c:crossAx val="55662848"/>
        <c:crosses val="autoZero"/>
        <c:auto val="1"/>
        <c:lblAlgn val="ctr"/>
        <c:lblOffset val="100"/>
        <c:noMultiLvlLbl val="0"/>
      </c:catAx>
      <c:valAx>
        <c:axId val="556628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6083968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600" baseline="0"/>
            </a:pPr>
            <a:endParaRPr lang="ru-RU"/>
          </a:p>
        </c:txPr>
      </c:legendEntry>
      <c:layout>
        <c:manualLayout>
          <c:xMode val="edge"/>
          <c:yMode val="edge"/>
          <c:x val="0.66634891732283463"/>
          <c:y val="0.21479502952755905"/>
          <c:w val="0.31490108267716538"/>
          <c:h val="0.4579099409448819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4"/>
            <c:bubble3D val="0"/>
            <c:explosion val="1"/>
          </c:dPt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Лист1!$A$2:$A$8</c:f>
              <c:strCache>
                <c:ptCount val="7"/>
                <c:pt idx="0">
                  <c:v>Общегосударственные расходы  -2585 тыс.руб.</c:v>
                </c:pt>
                <c:pt idx="1">
                  <c:v>Национальная оборона - 68,3 тыс.руб.</c:v>
                </c:pt>
                <c:pt idx="2">
                  <c:v>Национальная безопастность и правоохранительная деятельность - 494,8 тыс.руб.</c:v>
                </c:pt>
                <c:pt idx="3">
                  <c:v>Национальная экономика -3994 тыс.руб.</c:v>
                </c:pt>
                <c:pt idx="4">
                  <c:v>Культура,киноматография - 2523 тыс.руб.</c:v>
                </c:pt>
                <c:pt idx="5">
                  <c:v>Социальная политика - 116 тыс.руб.</c:v>
                </c:pt>
                <c:pt idx="6">
                  <c:v>Жилищно коммунальное хозяйство -570,1 тыс.руб.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2585</c:v>
                </c:pt>
                <c:pt idx="1">
                  <c:v>68.3</c:v>
                </c:pt>
                <c:pt idx="2">
                  <c:v>494.8</c:v>
                </c:pt>
                <c:pt idx="3">
                  <c:v>3994</c:v>
                </c:pt>
                <c:pt idx="4">
                  <c:v>2523</c:v>
                </c:pt>
                <c:pt idx="5">
                  <c:v>116</c:v>
                </c:pt>
                <c:pt idx="6">
                  <c:v>570.1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>
        <c:manualLayout>
          <c:xMode val="edge"/>
          <c:yMode val="edge"/>
          <c:x val="1.5122375328083989E-2"/>
          <c:y val="0"/>
          <c:w val="0.79058858267716536"/>
          <c:h val="0.6650466614820576"/>
        </c:manualLayout>
      </c:layout>
      <c:overlay val="0"/>
      <c:txPr>
        <a:bodyPr/>
        <a:lstStyle/>
        <a:p>
          <a:pPr>
            <a:defRPr sz="14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4"/>
            <c:bubble3D val="0"/>
            <c:explosion val="1"/>
          </c:dPt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Лист1!$A$2:$A$10</c:f>
              <c:strCache>
                <c:ptCount val="9"/>
                <c:pt idx="0">
                  <c:v>Общегосударственные расходы  -2515,4 тыс.руб.</c:v>
                </c:pt>
                <c:pt idx="1">
                  <c:v>Национальная оборона - 68,3 тыс.руб.</c:v>
                </c:pt>
                <c:pt idx="2">
                  <c:v>Национальная безопастность и правоохранительная деятельность - 409,8 тыс.руб.</c:v>
                </c:pt>
                <c:pt idx="3">
                  <c:v>Национальная экономика -1006,7 тыс.руб.</c:v>
                </c:pt>
                <c:pt idx="4">
                  <c:v>Культура,киноматография - 2562,9 тыс.руб.</c:v>
                </c:pt>
                <c:pt idx="5">
                  <c:v>Социальная политика - 116 тыс.руб.</c:v>
                </c:pt>
                <c:pt idx="6">
                  <c:v>Жилищно коммунальное хозяйство -539,4 тыс.руб.</c:v>
                </c:pt>
                <c:pt idx="7">
                  <c:v>Физкультура и спорт 5,0 тыс.руб.</c:v>
                </c:pt>
                <c:pt idx="8">
                  <c:v>Условно утвержденные расходы - 198,6 тыс.руб.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2515.4</c:v>
                </c:pt>
                <c:pt idx="1">
                  <c:v>68.3</c:v>
                </c:pt>
                <c:pt idx="2">
                  <c:v>409.8</c:v>
                </c:pt>
                <c:pt idx="3">
                  <c:v>1006.7</c:v>
                </c:pt>
                <c:pt idx="4">
                  <c:v>2562.9</c:v>
                </c:pt>
                <c:pt idx="5">
                  <c:v>116</c:v>
                </c:pt>
                <c:pt idx="6">
                  <c:v>539.4</c:v>
                </c:pt>
                <c:pt idx="7">
                  <c:v>5</c:v>
                </c:pt>
                <c:pt idx="8">
                  <c:v>198.6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>
        <c:manualLayout>
          <c:xMode val="edge"/>
          <c:yMode val="edge"/>
          <c:x val="1.5122375328083989E-2"/>
          <c:y val="0"/>
          <c:w val="0.79058858267716536"/>
          <c:h val="0.6650466614820576"/>
        </c:manualLayout>
      </c:layout>
      <c:overlay val="0"/>
      <c:txPr>
        <a:bodyPr/>
        <a:lstStyle/>
        <a:p>
          <a:pPr>
            <a:defRPr sz="14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4"/>
            <c:bubble3D val="0"/>
            <c:explosion val="1"/>
          </c:dPt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Лист1!$A$2:$A$10</c:f>
              <c:strCache>
                <c:ptCount val="9"/>
                <c:pt idx="0">
                  <c:v>Общегосударственные расходы  -2526,6 тыс.руб.</c:v>
                </c:pt>
                <c:pt idx="1">
                  <c:v>Национальная оборона - 68,3 тыс.руб.</c:v>
                </c:pt>
                <c:pt idx="2">
                  <c:v>Национальная безопастность и правоохранительная деятельность - 409,8 тыс.руб.</c:v>
                </c:pt>
                <c:pt idx="3">
                  <c:v>Национальная экономика -1049тыс.руб.</c:v>
                </c:pt>
                <c:pt idx="4">
                  <c:v>Культура,киноматография -2580 тыс.руб.</c:v>
                </c:pt>
                <c:pt idx="5">
                  <c:v>Социальная политика - 116 тыс.руб.</c:v>
                </c:pt>
                <c:pt idx="6">
                  <c:v>Жилищно коммунальное хозяйство -374,9 тыс.руб.</c:v>
                </c:pt>
                <c:pt idx="7">
                  <c:v>Физкультура и спорт- 5,0 тыс.руб</c:v>
                </c:pt>
                <c:pt idx="8">
                  <c:v>Условно утвержденные расходы - 397,1 тыс.руб.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2526.6</c:v>
                </c:pt>
                <c:pt idx="1">
                  <c:v>68.3</c:v>
                </c:pt>
                <c:pt idx="2">
                  <c:v>409.8</c:v>
                </c:pt>
                <c:pt idx="3">
                  <c:v>1049</c:v>
                </c:pt>
                <c:pt idx="4">
                  <c:v>2580</c:v>
                </c:pt>
                <c:pt idx="5">
                  <c:v>116</c:v>
                </c:pt>
                <c:pt idx="6">
                  <c:v>374.9</c:v>
                </c:pt>
                <c:pt idx="7">
                  <c:v>5</c:v>
                </c:pt>
                <c:pt idx="8">
                  <c:v>397.1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>
        <c:manualLayout>
          <c:xMode val="edge"/>
          <c:yMode val="edge"/>
          <c:x val="1.5122375328083989E-2"/>
          <c:y val="0"/>
          <c:w val="0.79058858267716536"/>
          <c:h val="0.6650466614820576"/>
        </c:manualLayout>
      </c:layout>
      <c:overlay val="0"/>
      <c:txPr>
        <a:bodyPr/>
        <a:lstStyle/>
        <a:p>
          <a:pPr>
            <a:defRPr sz="14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E01564-0EDD-4B09-BA12-9A330CF963A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0E0D5E6-AD9C-4327-BC7B-94D637CDCABD}">
      <dgm:prSet phldrT="[Текст]" custT="1"/>
      <dgm:spPr/>
      <dgm:t>
        <a:bodyPr/>
        <a:lstStyle/>
        <a:p>
          <a:pPr algn="ctr"/>
          <a:r>
            <a:rPr lang="ru-RU" sz="2200" b="1" dirty="0" smtClean="0">
              <a:solidFill>
                <a:schemeClr val="accent6"/>
              </a:solidFill>
              <a:latin typeface="Bookman Old Style" pitchFamily="18" charset="0"/>
            </a:rPr>
            <a:t>НАЛОГОВЫЕ ДОХОДЫ</a:t>
          </a:r>
          <a:endParaRPr lang="ru-RU" sz="2200" b="1" dirty="0">
            <a:solidFill>
              <a:schemeClr val="accent6"/>
            </a:solidFill>
            <a:latin typeface="Bookman Old Style" pitchFamily="18" charset="0"/>
          </a:endParaRPr>
        </a:p>
      </dgm:t>
    </dgm:pt>
    <dgm:pt modelId="{1F34849D-019B-4845-B822-E4C2D23FCCC2}" type="parTrans" cxnId="{365E66F0-35A5-4544-BF45-5F774E27E985}">
      <dgm:prSet/>
      <dgm:spPr/>
      <dgm:t>
        <a:bodyPr/>
        <a:lstStyle/>
        <a:p>
          <a:endParaRPr lang="ru-RU"/>
        </a:p>
      </dgm:t>
    </dgm:pt>
    <dgm:pt modelId="{C603728B-4A24-4B41-9324-5AA1FD2B0DC8}" type="sibTrans" cxnId="{365E66F0-35A5-4544-BF45-5F774E27E985}">
      <dgm:prSet/>
      <dgm:spPr/>
      <dgm:t>
        <a:bodyPr/>
        <a:lstStyle/>
        <a:p>
          <a:endParaRPr lang="ru-RU"/>
        </a:p>
      </dgm:t>
    </dgm:pt>
    <dgm:pt modelId="{1BBBC99B-E4AB-40A5-A810-62C0AEDF30B9}">
      <dgm:prSet phldrT="[Текст]" custT="1"/>
      <dgm:spPr/>
      <dgm:t>
        <a:bodyPr/>
        <a:lstStyle/>
        <a:p>
          <a:pPr algn="ctr"/>
          <a:r>
            <a:rPr lang="ru-RU" sz="2200" b="1" dirty="0" smtClean="0">
              <a:solidFill>
                <a:schemeClr val="accent6"/>
              </a:solidFill>
              <a:latin typeface="Bookman Old Style" pitchFamily="18" charset="0"/>
            </a:rPr>
            <a:t>НЕНАЛОГОВЫЕ ДОХОДЫ</a:t>
          </a:r>
          <a:endParaRPr lang="ru-RU" sz="2200" b="1" dirty="0">
            <a:solidFill>
              <a:schemeClr val="accent6"/>
            </a:solidFill>
            <a:latin typeface="Bookman Old Style" pitchFamily="18" charset="0"/>
          </a:endParaRPr>
        </a:p>
      </dgm:t>
    </dgm:pt>
    <dgm:pt modelId="{1FA1465F-1E3A-4188-A907-F3EAEE2CCCF1}" type="parTrans" cxnId="{32413D2E-2167-4163-931F-9E17F17ECB6C}">
      <dgm:prSet/>
      <dgm:spPr/>
      <dgm:t>
        <a:bodyPr/>
        <a:lstStyle/>
        <a:p>
          <a:endParaRPr lang="ru-RU"/>
        </a:p>
      </dgm:t>
    </dgm:pt>
    <dgm:pt modelId="{E57FA7BC-DDB3-4EAE-8525-477DE64B711B}" type="sibTrans" cxnId="{32413D2E-2167-4163-931F-9E17F17ECB6C}">
      <dgm:prSet/>
      <dgm:spPr/>
      <dgm:t>
        <a:bodyPr/>
        <a:lstStyle/>
        <a:p>
          <a:endParaRPr lang="ru-RU"/>
        </a:p>
      </dgm:t>
    </dgm:pt>
    <dgm:pt modelId="{48035F83-CE94-4415-BD4B-C93F44DFE43A}">
      <dgm:prSet phldrT="[Текст]" custT="1"/>
      <dgm:spPr/>
      <dgm:t>
        <a:bodyPr/>
        <a:lstStyle/>
        <a:p>
          <a:pPr algn="ctr"/>
          <a:r>
            <a:rPr lang="ru-RU" sz="2200" b="1" dirty="0" smtClean="0">
              <a:solidFill>
                <a:schemeClr val="accent6"/>
              </a:solidFill>
              <a:latin typeface="Bookman Old Style" pitchFamily="18" charset="0"/>
            </a:rPr>
            <a:t>БЕЗВОЗМЕЗДНЫЕ ПОСТУПЛЕНИЯ</a:t>
          </a:r>
          <a:endParaRPr lang="ru-RU" sz="2200" b="1" dirty="0">
            <a:solidFill>
              <a:schemeClr val="accent6"/>
            </a:solidFill>
            <a:latin typeface="Bookman Old Style" pitchFamily="18" charset="0"/>
          </a:endParaRPr>
        </a:p>
      </dgm:t>
    </dgm:pt>
    <dgm:pt modelId="{77D32448-F923-42B4-A6F9-093914757C88}" type="parTrans" cxnId="{6507205C-4976-4C7D-8B45-46B77C3F59A7}">
      <dgm:prSet/>
      <dgm:spPr/>
      <dgm:t>
        <a:bodyPr/>
        <a:lstStyle/>
        <a:p>
          <a:endParaRPr lang="ru-RU"/>
        </a:p>
      </dgm:t>
    </dgm:pt>
    <dgm:pt modelId="{4DE3CADE-7B85-43BF-8664-A4A7D1BF1A18}" type="sibTrans" cxnId="{6507205C-4976-4C7D-8B45-46B77C3F59A7}">
      <dgm:prSet/>
      <dgm:spPr/>
      <dgm:t>
        <a:bodyPr/>
        <a:lstStyle/>
        <a:p>
          <a:endParaRPr lang="ru-RU"/>
        </a:p>
      </dgm:t>
    </dgm:pt>
    <dgm:pt modelId="{CC7397E4-EAD6-4BAC-84BB-33A5992A14F9}">
      <dgm:prSet custT="1"/>
      <dgm:spPr/>
      <dgm:t>
        <a:bodyPr/>
        <a:lstStyle/>
        <a:p>
          <a:pPr algn="l"/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Поступления от уплаты налогов, установленных Налоговым кодексом Российской Федерации (налог на доходы физических лиц; единый сельскохозяйственный налог; земельный налог; налог на имущество физических лиц; госпошлина )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6C606E82-A91C-42AD-BBE1-1016DDC7D97D}" type="parTrans" cxnId="{8A50AC41-A21E-418D-8118-AA61E7BC8429}">
      <dgm:prSet/>
      <dgm:spPr/>
      <dgm:t>
        <a:bodyPr/>
        <a:lstStyle/>
        <a:p>
          <a:endParaRPr lang="ru-RU"/>
        </a:p>
      </dgm:t>
    </dgm:pt>
    <dgm:pt modelId="{F445DED7-22B5-4112-9A9B-DF676E96C568}" type="sibTrans" cxnId="{8A50AC41-A21E-418D-8118-AA61E7BC8429}">
      <dgm:prSet/>
      <dgm:spPr/>
      <dgm:t>
        <a:bodyPr/>
        <a:lstStyle/>
        <a:p>
          <a:endParaRPr lang="ru-RU"/>
        </a:p>
      </dgm:t>
    </dgm:pt>
    <dgm:pt modelId="{C746BD93-39C3-4BE4-9681-66B2228EB6FB}">
      <dgm:prSet custT="1"/>
      <dgm:spPr/>
      <dgm:t>
        <a:bodyPr/>
        <a:lstStyle/>
        <a:p>
          <a:r>
            <a:rPr lang="ru-RU" sz="1400" dirty="0" smtClean="0"/>
            <a:t>Платежи, которые включают в себя возмездные операции от прямого предоставления муниципальным образованием в пользование имущества, от различного вида услуг, а также платежи в виде штрафов или иных санкций за нарушение законодательства и другие.</a:t>
          </a:r>
          <a:endParaRPr lang="ru-RU" sz="1400" dirty="0"/>
        </a:p>
      </dgm:t>
    </dgm:pt>
    <dgm:pt modelId="{02B499A3-DEAA-4D80-B632-5C211B9C9F9E}" type="parTrans" cxnId="{890C41C2-E9A1-420A-B705-6EF2F13C35D4}">
      <dgm:prSet/>
      <dgm:spPr/>
      <dgm:t>
        <a:bodyPr/>
        <a:lstStyle/>
        <a:p>
          <a:endParaRPr lang="ru-RU"/>
        </a:p>
      </dgm:t>
    </dgm:pt>
    <dgm:pt modelId="{AE9F6204-96B3-4F0A-902B-AB803AF59E39}" type="sibTrans" cxnId="{890C41C2-E9A1-420A-B705-6EF2F13C35D4}">
      <dgm:prSet/>
      <dgm:spPr/>
      <dgm:t>
        <a:bodyPr/>
        <a:lstStyle/>
        <a:p>
          <a:endParaRPr lang="ru-RU"/>
        </a:p>
      </dgm:t>
    </dgm:pt>
    <dgm:pt modelId="{43FEB27A-E3CD-4B19-94B1-C35FA491316F}">
      <dgm:prSet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Поступления в бюджет на безвозмездной и безвозвратной основе из федерального, областного и районного бюджетов (дотации, субсидии, субвенции, а также перечисления юридических лиц (кроме налоговых и неналоговых доходов).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8AD6A146-BA13-4FAC-8EAA-A2808C7D4B8E}" type="parTrans" cxnId="{9A5DD5BB-49FF-467A-84E9-FE802680E27B}">
      <dgm:prSet/>
      <dgm:spPr/>
      <dgm:t>
        <a:bodyPr/>
        <a:lstStyle/>
        <a:p>
          <a:endParaRPr lang="ru-RU"/>
        </a:p>
      </dgm:t>
    </dgm:pt>
    <dgm:pt modelId="{C23BBD25-9909-4992-93F2-49D68D49AEBF}" type="sibTrans" cxnId="{9A5DD5BB-49FF-467A-84E9-FE802680E27B}">
      <dgm:prSet/>
      <dgm:spPr/>
      <dgm:t>
        <a:bodyPr/>
        <a:lstStyle/>
        <a:p>
          <a:endParaRPr lang="ru-RU"/>
        </a:p>
      </dgm:t>
    </dgm:pt>
    <dgm:pt modelId="{6283775C-7347-4266-832A-171E0C02DF6D}" type="pres">
      <dgm:prSet presAssocID="{B4E01564-0EDD-4B09-BA12-9A330CF963A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EAA821E-3773-48B2-99C3-F67C81D1B8D0}" type="pres">
      <dgm:prSet presAssocID="{30E0D5E6-AD9C-4327-BC7B-94D637CDCABD}" presName="parentLin" presStyleCnt="0"/>
      <dgm:spPr/>
    </dgm:pt>
    <dgm:pt modelId="{B15F00D0-CB02-46FE-A591-AF68EB436886}" type="pres">
      <dgm:prSet presAssocID="{30E0D5E6-AD9C-4327-BC7B-94D637CDCABD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5A99225F-F681-4E4A-9076-347703D596F5}" type="pres">
      <dgm:prSet presAssocID="{30E0D5E6-AD9C-4327-BC7B-94D637CDCABD}" presName="parentText" presStyleLbl="node1" presStyleIdx="0" presStyleCnt="3" custScaleY="25514" custLinFactNeighborY="-6490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81DB56-54A1-4174-AB64-6F863A0CDF0B}" type="pres">
      <dgm:prSet presAssocID="{30E0D5E6-AD9C-4327-BC7B-94D637CDCABD}" presName="negativeSpace" presStyleCnt="0"/>
      <dgm:spPr/>
    </dgm:pt>
    <dgm:pt modelId="{F5ADBB36-942A-4CFD-A977-2A116E6F5C50}" type="pres">
      <dgm:prSet presAssocID="{30E0D5E6-AD9C-4327-BC7B-94D637CDCABD}" presName="childText" presStyleLbl="conFgAcc1" presStyleIdx="0" presStyleCnt="3" custScaleY="57169" custLinFactY="-6165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C31C30-D61F-45D1-ACAE-9EE89E44F192}" type="pres">
      <dgm:prSet presAssocID="{C603728B-4A24-4B41-9324-5AA1FD2B0DC8}" presName="spaceBetweenRectangles" presStyleCnt="0"/>
      <dgm:spPr/>
    </dgm:pt>
    <dgm:pt modelId="{CB1E2557-D1B0-47C1-B9D3-094DECED0AC7}" type="pres">
      <dgm:prSet presAssocID="{1BBBC99B-E4AB-40A5-A810-62C0AEDF30B9}" presName="parentLin" presStyleCnt="0"/>
      <dgm:spPr/>
    </dgm:pt>
    <dgm:pt modelId="{D0FDCBD2-D17F-48A0-ABA6-EC6F6BE91E4A}" type="pres">
      <dgm:prSet presAssocID="{1BBBC99B-E4AB-40A5-A810-62C0AEDF30B9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B5801AEA-AAE0-468E-892B-B58002631679}" type="pres">
      <dgm:prSet presAssocID="{1BBBC99B-E4AB-40A5-A810-62C0AEDF30B9}" presName="parentText" presStyleLbl="node1" presStyleIdx="1" presStyleCnt="3" custScaleY="28447" custLinFactNeighborY="-2788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408B11-E6CD-4427-A48B-A2923B1D3AC9}" type="pres">
      <dgm:prSet presAssocID="{1BBBC99B-E4AB-40A5-A810-62C0AEDF30B9}" presName="negativeSpace" presStyleCnt="0"/>
      <dgm:spPr/>
    </dgm:pt>
    <dgm:pt modelId="{D5D38C1A-F141-40B0-95E6-6682D6E79230}" type="pres">
      <dgm:prSet presAssocID="{1BBBC99B-E4AB-40A5-A810-62C0AEDF30B9}" presName="childText" presStyleLbl="conFgAcc1" presStyleIdx="1" presStyleCnt="3" custScaleY="54451" custLinFactNeighborY="472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FBBBFF-94A5-4281-8E63-68508DD6D3FE}" type="pres">
      <dgm:prSet presAssocID="{E57FA7BC-DDB3-4EAE-8525-477DE64B711B}" presName="spaceBetweenRectangles" presStyleCnt="0"/>
      <dgm:spPr/>
    </dgm:pt>
    <dgm:pt modelId="{712BEBA6-F30E-4520-969F-8354C402BB86}" type="pres">
      <dgm:prSet presAssocID="{48035F83-CE94-4415-BD4B-C93F44DFE43A}" presName="parentLin" presStyleCnt="0"/>
      <dgm:spPr/>
    </dgm:pt>
    <dgm:pt modelId="{220C12E0-EA68-49FC-A4C9-AC8DEF058BCD}" type="pres">
      <dgm:prSet presAssocID="{48035F83-CE94-4415-BD4B-C93F44DFE43A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ED1C032F-BDE6-4564-BE57-E2D27B58BAEA}" type="pres">
      <dgm:prSet presAssocID="{48035F83-CE94-4415-BD4B-C93F44DFE43A}" presName="parentText" presStyleLbl="node1" presStyleIdx="2" presStyleCnt="3" custScaleX="117680" custScaleY="27764" custLinFactNeighborY="647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497CAA-BD4D-4AFE-98C2-ADECEB17872D}" type="pres">
      <dgm:prSet presAssocID="{48035F83-CE94-4415-BD4B-C93F44DFE43A}" presName="negativeSpace" presStyleCnt="0"/>
      <dgm:spPr/>
    </dgm:pt>
    <dgm:pt modelId="{DB83621F-B091-4425-9E59-E2CF9F41E743}" type="pres">
      <dgm:prSet presAssocID="{48035F83-CE94-4415-BD4B-C93F44DFE43A}" presName="childText" presStyleLbl="conFgAcc1" presStyleIdx="2" presStyleCnt="3" custScaleY="54816" custLinFactNeighborY="900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90C41C2-E9A1-420A-B705-6EF2F13C35D4}" srcId="{1BBBC99B-E4AB-40A5-A810-62C0AEDF30B9}" destId="{C746BD93-39C3-4BE4-9681-66B2228EB6FB}" srcOrd="0" destOrd="0" parTransId="{02B499A3-DEAA-4D80-B632-5C211B9C9F9E}" sibTransId="{AE9F6204-96B3-4F0A-902B-AB803AF59E39}"/>
    <dgm:cxn modelId="{09CD350D-F1C6-4AF5-9F6C-D01D0D8BBE3B}" type="presOf" srcId="{30E0D5E6-AD9C-4327-BC7B-94D637CDCABD}" destId="{B15F00D0-CB02-46FE-A591-AF68EB436886}" srcOrd="0" destOrd="0" presId="urn:microsoft.com/office/officeart/2005/8/layout/list1"/>
    <dgm:cxn modelId="{09B3EE39-68A0-4018-B4AA-43E889CE713F}" type="presOf" srcId="{1BBBC99B-E4AB-40A5-A810-62C0AEDF30B9}" destId="{B5801AEA-AAE0-468E-892B-B58002631679}" srcOrd="1" destOrd="0" presId="urn:microsoft.com/office/officeart/2005/8/layout/list1"/>
    <dgm:cxn modelId="{8A50AC41-A21E-418D-8118-AA61E7BC8429}" srcId="{30E0D5E6-AD9C-4327-BC7B-94D637CDCABD}" destId="{CC7397E4-EAD6-4BAC-84BB-33A5992A14F9}" srcOrd="0" destOrd="0" parTransId="{6C606E82-A91C-42AD-BBE1-1016DDC7D97D}" sibTransId="{F445DED7-22B5-4112-9A9B-DF676E96C568}"/>
    <dgm:cxn modelId="{6F986975-7336-4BE3-B1B2-9CEC2C9231D4}" type="presOf" srcId="{48035F83-CE94-4415-BD4B-C93F44DFE43A}" destId="{220C12E0-EA68-49FC-A4C9-AC8DEF058BCD}" srcOrd="0" destOrd="0" presId="urn:microsoft.com/office/officeart/2005/8/layout/list1"/>
    <dgm:cxn modelId="{9457111B-2C76-4849-A46F-2A14DB62391A}" type="presOf" srcId="{C746BD93-39C3-4BE4-9681-66B2228EB6FB}" destId="{D5D38C1A-F141-40B0-95E6-6682D6E79230}" srcOrd="0" destOrd="0" presId="urn:microsoft.com/office/officeart/2005/8/layout/list1"/>
    <dgm:cxn modelId="{EB647ECA-7E9E-4FBE-B725-BF2E80CFED8D}" type="presOf" srcId="{B4E01564-0EDD-4B09-BA12-9A330CF963A7}" destId="{6283775C-7347-4266-832A-171E0C02DF6D}" srcOrd="0" destOrd="0" presId="urn:microsoft.com/office/officeart/2005/8/layout/list1"/>
    <dgm:cxn modelId="{9A5DD5BB-49FF-467A-84E9-FE802680E27B}" srcId="{48035F83-CE94-4415-BD4B-C93F44DFE43A}" destId="{43FEB27A-E3CD-4B19-94B1-C35FA491316F}" srcOrd="0" destOrd="0" parTransId="{8AD6A146-BA13-4FAC-8EAA-A2808C7D4B8E}" sibTransId="{C23BBD25-9909-4992-93F2-49D68D49AEBF}"/>
    <dgm:cxn modelId="{6507205C-4976-4C7D-8B45-46B77C3F59A7}" srcId="{B4E01564-0EDD-4B09-BA12-9A330CF963A7}" destId="{48035F83-CE94-4415-BD4B-C93F44DFE43A}" srcOrd="2" destOrd="0" parTransId="{77D32448-F923-42B4-A6F9-093914757C88}" sibTransId="{4DE3CADE-7B85-43BF-8664-A4A7D1BF1A18}"/>
    <dgm:cxn modelId="{365E66F0-35A5-4544-BF45-5F774E27E985}" srcId="{B4E01564-0EDD-4B09-BA12-9A330CF963A7}" destId="{30E0D5E6-AD9C-4327-BC7B-94D637CDCABD}" srcOrd="0" destOrd="0" parTransId="{1F34849D-019B-4845-B822-E4C2D23FCCC2}" sibTransId="{C603728B-4A24-4B41-9324-5AA1FD2B0DC8}"/>
    <dgm:cxn modelId="{9FC0C3E8-5FBF-42B5-9352-08E46A5AB545}" type="presOf" srcId="{CC7397E4-EAD6-4BAC-84BB-33A5992A14F9}" destId="{F5ADBB36-942A-4CFD-A977-2A116E6F5C50}" srcOrd="0" destOrd="0" presId="urn:microsoft.com/office/officeart/2005/8/layout/list1"/>
    <dgm:cxn modelId="{5D4064F8-5A3C-4765-B082-CD32BC385205}" type="presOf" srcId="{48035F83-CE94-4415-BD4B-C93F44DFE43A}" destId="{ED1C032F-BDE6-4564-BE57-E2D27B58BAEA}" srcOrd="1" destOrd="0" presId="urn:microsoft.com/office/officeart/2005/8/layout/list1"/>
    <dgm:cxn modelId="{D3FB65BE-5ECD-4991-9397-539694077056}" type="presOf" srcId="{30E0D5E6-AD9C-4327-BC7B-94D637CDCABD}" destId="{5A99225F-F681-4E4A-9076-347703D596F5}" srcOrd="1" destOrd="0" presId="urn:microsoft.com/office/officeart/2005/8/layout/list1"/>
    <dgm:cxn modelId="{07D5BD07-343B-47DE-A7DA-631B351E4FF1}" type="presOf" srcId="{1BBBC99B-E4AB-40A5-A810-62C0AEDF30B9}" destId="{D0FDCBD2-D17F-48A0-ABA6-EC6F6BE91E4A}" srcOrd="0" destOrd="0" presId="urn:microsoft.com/office/officeart/2005/8/layout/list1"/>
    <dgm:cxn modelId="{9F55E02A-C9B1-4A8A-81C1-4D7D6FACB49C}" type="presOf" srcId="{43FEB27A-E3CD-4B19-94B1-C35FA491316F}" destId="{DB83621F-B091-4425-9E59-E2CF9F41E743}" srcOrd="0" destOrd="0" presId="urn:microsoft.com/office/officeart/2005/8/layout/list1"/>
    <dgm:cxn modelId="{32413D2E-2167-4163-931F-9E17F17ECB6C}" srcId="{B4E01564-0EDD-4B09-BA12-9A330CF963A7}" destId="{1BBBC99B-E4AB-40A5-A810-62C0AEDF30B9}" srcOrd="1" destOrd="0" parTransId="{1FA1465F-1E3A-4188-A907-F3EAEE2CCCF1}" sibTransId="{E57FA7BC-DDB3-4EAE-8525-477DE64B711B}"/>
    <dgm:cxn modelId="{92F0D9E8-D403-45F4-ADB6-099FA6172BFC}" type="presParOf" srcId="{6283775C-7347-4266-832A-171E0C02DF6D}" destId="{0EAA821E-3773-48B2-99C3-F67C81D1B8D0}" srcOrd="0" destOrd="0" presId="urn:microsoft.com/office/officeart/2005/8/layout/list1"/>
    <dgm:cxn modelId="{8369FA93-D308-4DDD-B393-37E5F88B4D02}" type="presParOf" srcId="{0EAA821E-3773-48B2-99C3-F67C81D1B8D0}" destId="{B15F00D0-CB02-46FE-A591-AF68EB436886}" srcOrd="0" destOrd="0" presId="urn:microsoft.com/office/officeart/2005/8/layout/list1"/>
    <dgm:cxn modelId="{2E6983E3-DFC8-4585-847B-B98905C0B170}" type="presParOf" srcId="{0EAA821E-3773-48B2-99C3-F67C81D1B8D0}" destId="{5A99225F-F681-4E4A-9076-347703D596F5}" srcOrd="1" destOrd="0" presId="urn:microsoft.com/office/officeart/2005/8/layout/list1"/>
    <dgm:cxn modelId="{11EE19C6-1573-48D7-9944-D6AB4E247847}" type="presParOf" srcId="{6283775C-7347-4266-832A-171E0C02DF6D}" destId="{D981DB56-54A1-4174-AB64-6F863A0CDF0B}" srcOrd="1" destOrd="0" presId="urn:microsoft.com/office/officeart/2005/8/layout/list1"/>
    <dgm:cxn modelId="{EC1F0652-572E-470A-80BB-E6DEF3D8F76E}" type="presParOf" srcId="{6283775C-7347-4266-832A-171E0C02DF6D}" destId="{F5ADBB36-942A-4CFD-A977-2A116E6F5C50}" srcOrd="2" destOrd="0" presId="urn:microsoft.com/office/officeart/2005/8/layout/list1"/>
    <dgm:cxn modelId="{E0F1268D-D063-4BB7-865F-E23CD4421AE7}" type="presParOf" srcId="{6283775C-7347-4266-832A-171E0C02DF6D}" destId="{B0C31C30-D61F-45D1-ACAE-9EE89E44F192}" srcOrd="3" destOrd="0" presId="urn:microsoft.com/office/officeart/2005/8/layout/list1"/>
    <dgm:cxn modelId="{F0C13618-CA27-4405-A281-B43B1A4FCA4B}" type="presParOf" srcId="{6283775C-7347-4266-832A-171E0C02DF6D}" destId="{CB1E2557-D1B0-47C1-B9D3-094DECED0AC7}" srcOrd="4" destOrd="0" presId="urn:microsoft.com/office/officeart/2005/8/layout/list1"/>
    <dgm:cxn modelId="{4AC7190B-4B6E-4F72-A1E8-9DD133F30F9B}" type="presParOf" srcId="{CB1E2557-D1B0-47C1-B9D3-094DECED0AC7}" destId="{D0FDCBD2-D17F-48A0-ABA6-EC6F6BE91E4A}" srcOrd="0" destOrd="0" presId="urn:microsoft.com/office/officeart/2005/8/layout/list1"/>
    <dgm:cxn modelId="{9F1AA883-FFDE-411A-98BA-A76407457E66}" type="presParOf" srcId="{CB1E2557-D1B0-47C1-B9D3-094DECED0AC7}" destId="{B5801AEA-AAE0-468E-892B-B58002631679}" srcOrd="1" destOrd="0" presId="urn:microsoft.com/office/officeart/2005/8/layout/list1"/>
    <dgm:cxn modelId="{D88841AB-62A2-42E6-8929-D21285CDF871}" type="presParOf" srcId="{6283775C-7347-4266-832A-171E0C02DF6D}" destId="{A3408B11-E6CD-4427-A48B-A2923B1D3AC9}" srcOrd="5" destOrd="0" presId="urn:microsoft.com/office/officeart/2005/8/layout/list1"/>
    <dgm:cxn modelId="{F731976E-7936-4C93-973F-1CA9DAC19CCA}" type="presParOf" srcId="{6283775C-7347-4266-832A-171E0C02DF6D}" destId="{D5D38C1A-F141-40B0-95E6-6682D6E79230}" srcOrd="6" destOrd="0" presId="urn:microsoft.com/office/officeart/2005/8/layout/list1"/>
    <dgm:cxn modelId="{69FB83AF-E5EF-401D-BF59-24AD8E0B72C4}" type="presParOf" srcId="{6283775C-7347-4266-832A-171E0C02DF6D}" destId="{87FBBBFF-94A5-4281-8E63-68508DD6D3FE}" srcOrd="7" destOrd="0" presId="urn:microsoft.com/office/officeart/2005/8/layout/list1"/>
    <dgm:cxn modelId="{5C9A9AE3-FCC1-443E-AFCE-D3291ACE3334}" type="presParOf" srcId="{6283775C-7347-4266-832A-171E0C02DF6D}" destId="{712BEBA6-F30E-4520-969F-8354C402BB86}" srcOrd="8" destOrd="0" presId="urn:microsoft.com/office/officeart/2005/8/layout/list1"/>
    <dgm:cxn modelId="{DDFB9C9D-53B4-4B7F-BD87-EF1D6B923CAC}" type="presParOf" srcId="{712BEBA6-F30E-4520-969F-8354C402BB86}" destId="{220C12E0-EA68-49FC-A4C9-AC8DEF058BCD}" srcOrd="0" destOrd="0" presId="urn:microsoft.com/office/officeart/2005/8/layout/list1"/>
    <dgm:cxn modelId="{6122CC09-B6D0-47BF-9626-9E2B25C05C8D}" type="presParOf" srcId="{712BEBA6-F30E-4520-969F-8354C402BB86}" destId="{ED1C032F-BDE6-4564-BE57-E2D27B58BAEA}" srcOrd="1" destOrd="0" presId="urn:microsoft.com/office/officeart/2005/8/layout/list1"/>
    <dgm:cxn modelId="{71BCFCDA-988C-4B11-941B-7A385E3BE23C}" type="presParOf" srcId="{6283775C-7347-4266-832A-171E0C02DF6D}" destId="{4C497CAA-BD4D-4AFE-98C2-ADECEB17872D}" srcOrd="9" destOrd="0" presId="urn:microsoft.com/office/officeart/2005/8/layout/list1"/>
    <dgm:cxn modelId="{309F4355-1840-4D20-9117-CC6894A63EA6}" type="presParOf" srcId="{6283775C-7347-4266-832A-171E0C02DF6D}" destId="{DB83621F-B091-4425-9E59-E2CF9F41E74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ADBB36-942A-4CFD-A977-2A116E6F5C50}">
      <dsp:nvSpPr>
        <dsp:cNvPr id="0" name=""/>
        <dsp:cNvSpPr/>
      </dsp:nvSpPr>
      <dsp:spPr>
        <a:xfrm>
          <a:off x="0" y="512599"/>
          <a:ext cx="7272808" cy="126777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4451" tIns="312420" rIns="564451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Поступления от уплаты налогов, установленных Налоговым кодексом Российской Федерации (налог на доходы физических лиц; единый сельскохозяйственный налог; земельный налог; налог на имущество физических лиц; госпошлина )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512599"/>
        <a:ext cx="7272808" cy="1267779"/>
      </dsp:txXfrm>
    </dsp:sp>
    <dsp:sp modelId="{5A99225F-F681-4E4A-9076-347703D596F5}">
      <dsp:nvSpPr>
        <dsp:cNvPr id="0" name=""/>
        <dsp:cNvSpPr/>
      </dsp:nvSpPr>
      <dsp:spPr>
        <a:xfrm>
          <a:off x="363640" y="231342"/>
          <a:ext cx="5090965" cy="4820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426" tIns="0" rIns="192426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accent6"/>
              </a:solidFill>
              <a:latin typeface="Bookman Old Style" pitchFamily="18" charset="0"/>
            </a:rPr>
            <a:t>НАЛОГОВЫЕ ДОХОДЫ</a:t>
          </a:r>
          <a:endParaRPr lang="ru-RU" sz="2200" b="1" kern="1200" dirty="0">
            <a:solidFill>
              <a:schemeClr val="accent6"/>
            </a:solidFill>
            <a:latin typeface="Bookman Old Style" pitchFamily="18" charset="0"/>
          </a:endParaRPr>
        </a:p>
      </dsp:txBody>
      <dsp:txXfrm>
        <a:off x="387171" y="254873"/>
        <a:ext cx="5043903" cy="434968"/>
      </dsp:txXfrm>
    </dsp:sp>
    <dsp:sp modelId="{D5D38C1A-F141-40B0-95E6-6682D6E79230}">
      <dsp:nvSpPr>
        <dsp:cNvPr id="0" name=""/>
        <dsp:cNvSpPr/>
      </dsp:nvSpPr>
      <dsp:spPr>
        <a:xfrm>
          <a:off x="0" y="2364320"/>
          <a:ext cx="7272808" cy="120750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4451" tIns="312420" rIns="564451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Платежи, которые включают в себя возмездные операции от прямого предоставления муниципальным образованием в пользование имущества, от различного вида услуг, а также платежи в виде штрафов или иных санкций за нарушение законодательства и другие.</a:t>
          </a:r>
          <a:endParaRPr lang="ru-RU" sz="1400" kern="1200" dirty="0"/>
        </a:p>
      </dsp:txBody>
      <dsp:txXfrm>
        <a:off x="0" y="2364320"/>
        <a:ext cx="7272808" cy="1207505"/>
      </dsp:txXfrm>
    </dsp:sp>
    <dsp:sp modelId="{B5801AEA-AAE0-468E-892B-B58002631679}">
      <dsp:nvSpPr>
        <dsp:cNvPr id="0" name=""/>
        <dsp:cNvSpPr/>
      </dsp:nvSpPr>
      <dsp:spPr>
        <a:xfrm>
          <a:off x="363640" y="2081524"/>
          <a:ext cx="5090965" cy="5374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426" tIns="0" rIns="192426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accent6"/>
              </a:solidFill>
              <a:latin typeface="Bookman Old Style" pitchFamily="18" charset="0"/>
            </a:rPr>
            <a:t>НЕНАЛОГОВЫЕ ДОХОДЫ</a:t>
          </a:r>
          <a:endParaRPr lang="ru-RU" sz="2200" b="1" kern="1200" dirty="0">
            <a:solidFill>
              <a:schemeClr val="accent6"/>
            </a:solidFill>
            <a:latin typeface="Bookman Old Style" pitchFamily="18" charset="0"/>
          </a:endParaRPr>
        </a:p>
      </dsp:txBody>
      <dsp:txXfrm>
        <a:off x="389876" y="2107760"/>
        <a:ext cx="5038493" cy="484971"/>
      </dsp:txXfrm>
    </dsp:sp>
    <dsp:sp modelId="{DB83621F-B091-4425-9E59-E2CF9F41E743}">
      <dsp:nvSpPr>
        <dsp:cNvPr id="0" name=""/>
        <dsp:cNvSpPr/>
      </dsp:nvSpPr>
      <dsp:spPr>
        <a:xfrm>
          <a:off x="0" y="4184996"/>
          <a:ext cx="7272808" cy="12155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4451" tIns="312420" rIns="564451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Поступления в бюджет на безвозмездной и безвозвратной основе из федерального, областного и районного бюджетов (дотации, субсидии, субвенции, а также перечисления юридических лиц (кроме налоговых и неналоговых доходов).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4184996"/>
        <a:ext cx="7272808" cy="1215599"/>
      </dsp:txXfrm>
    </dsp:sp>
    <dsp:sp modelId="{ED1C032F-BDE6-4564-BE57-E2D27B58BAEA}">
      <dsp:nvSpPr>
        <dsp:cNvPr id="0" name=""/>
        <dsp:cNvSpPr/>
      </dsp:nvSpPr>
      <dsp:spPr>
        <a:xfrm>
          <a:off x="363640" y="3876476"/>
          <a:ext cx="5991048" cy="5245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426" tIns="0" rIns="192426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accent6"/>
              </a:solidFill>
              <a:latin typeface="Bookman Old Style" pitchFamily="18" charset="0"/>
            </a:rPr>
            <a:t>БЕЗВОЗМЕЗДНЫЕ ПОСТУПЛЕНИЯ</a:t>
          </a:r>
          <a:endParaRPr lang="ru-RU" sz="2200" b="1" kern="1200" dirty="0">
            <a:solidFill>
              <a:schemeClr val="accent6"/>
            </a:solidFill>
            <a:latin typeface="Bookman Old Style" pitchFamily="18" charset="0"/>
          </a:endParaRPr>
        </a:p>
      </dsp:txBody>
      <dsp:txXfrm>
        <a:off x="389246" y="3902082"/>
        <a:ext cx="5939836" cy="4733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0.35849</cdr:x>
      <cdr:y>0.70873</cdr:y>
    </cdr:from>
    <cdr:to>
      <cdr:x>0.48113</cdr:x>
      <cdr:y>0.78748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736304" y="3240360"/>
          <a:ext cx="936104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dirty="0" smtClean="0"/>
            <a:t>10351,2</a:t>
          </a:r>
          <a:endParaRPr lang="ru-RU" sz="1400" dirty="0"/>
        </a:p>
      </cdr:txBody>
    </cdr:sp>
  </cdr:relSizeAnchor>
  <cdr:relSizeAnchor xmlns:cdr="http://schemas.openxmlformats.org/drawingml/2006/chartDrawing">
    <cdr:from>
      <cdr:x>0.60377</cdr:x>
      <cdr:y>0.72448</cdr:y>
    </cdr:from>
    <cdr:to>
      <cdr:x>0.66981</cdr:x>
      <cdr:y>0.77173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608512" y="3312368"/>
          <a:ext cx="504056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7941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0.80189</cdr:x>
      <cdr:y>0.70873</cdr:y>
    </cdr:from>
    <cdr:to>
      <cdr:x>0.88679</cdr:x>
      <cdr:y>0.75598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6120680" y="3240360"/>
          <a:ext cx="648072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7941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0.38208</cdr:x>
      <cdr:y>0.56699</cdr:y>
    </cdr:from>
    <cdr:to>
      <cdr:x>0.51415</cdr:x>
      <cdr:y>0.70086</cdr:y>
    </cdr:to>
    <cdr:sp macro="" textlink="">
      <cdr:nvSpPr>
        <cdr:cNvPr id="6" name="Скругленная прямоугольная выноска 5"/>
        <cdr:cNvSpPr/>
      </cdr:nvSpPr>
      <cdr:spPr>
        <a:xfrm xmlns:a="http://schemas.openxmlformats.org/drawingml/2006/main">
          <a:off x="2916324" y="2592288"/>
          <a:ext cx="1008112" cy="612068"/>
        </a:xfrm>
        <a:prstGeom xmlns:a="http://schemas.openxmlformats.org/drawingml/2006/main" prst="wedgeRoundRectCallout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dirty="0" smtClean="0"/>
            <a:t>Дефицит 0,0 тыс. руб.</a:t>
          </a:r>
          <a:endParaRPr lang="ru-RU" dirty="0"/>
        </a:p>
      </cdr:txBody>
    </cdr:sp>
  </cdr:relSizeAnchor>
  <cdr:relSizeAnchor xmlns:cdr="http://schemas.openxmlformats.org/drawingml/2006/chartDrawing">
    <cdr:from>
      <cdr:x>0.83962</cdr:x>
      <cdr:y>0.51974</cdr:y>
    </cdr:from>
    <cdr:to>
      <cdr:x>0.9717</cdr:x>
      <cdr:y>0.64574</cdr:y>
    </cdr:to>
    <cdr:sp macro="" textlink="">
      <cdr:nvSpPr>
        <cdr:cNvPr id="7" name="Скругленная прямоугольная выноска 6"/>
        <cdr:cNvSpPr/>
      </cdr:nvSpPr>
      <cdr:spPr>
        <a:xfrm xmlns:a="http://schemas.openxmlformats.org/drawingml/2006/main">
          <a:off x="6408712" y="2376264"/>
          <a:ext cx="1008112" cy="576064"/>
        </a:xfrm>
        <a:prstGeom xmlns:a="http://schemas.openxmlformats.org/drawingml/2006/main" prst="wedgeRoundRectCallout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dirty="0" smtClean="0"/>
            <a:t>Дефицит 0,0 тыс. руб.</a:t>
          </a:r>
          <a:endParaRPr lang="ru-RU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0.35922</cdr:x>
      <cdr:y>0.53226</cdr:y>
    </cdr:from>
    <cdr:to>
      <cdr:x>0.39806</cdr:x>
      <cdr:y>0.6129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664296" y="2376264"/>
          <a:ext cx="288070" cy="3600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400" b="1" dirty="0" smtClean="0"/>
            <a:t>*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0.48894</cdr:x>
      <cdr:y>0.58065</cdr:y>
    </cdr:from>
    <cdr:to>
      <cdr:x>0.52778</cdr:x>
      <cdr:y>0.66129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3626360" y="2592288"/>
          <a:ext cx="288069" cy="3600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2400" b="1" dirty="0" smtClean="0"/>
            <a:t>*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0.70874</cdr:x>
      <cdr:y>0.59677</cdr:y>
    </cdr:from>
    <cdr:to>
      <cdr:x>0.79612</cdr:x>
      <cdr:y>0.69081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5256584" y="2664295"/>
          <a:ext cx="648072" cy="419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endParaRPr lang="ru-RU" sz="1100" b="1" dirty="0"/>
        </a:p>
      </cdr:txBody>
    </cdr:sp>
  </cdr:relSizeAnchor>
  <cdr:relSizeAnchor xmlns:cdr="http://schemas.openxmlformats.org/drawingml/2006/chartDrawing">
    <cdr:from>
      <cdr:x>0.33948</cdr:x>
      <cdr:y>0.73217</cdr:y>
    </cdr:from>
    <cdr:to>
      <cdr:x>0.4466</cdr:x>
      <cdr:y>0.8149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517846" y="3268787"/>
          <a:ext cx="794522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ru-RU" dirty="0" smtClean="0"/>
            <a:t>(0,5%)</a:t>
          </a:r>
          <a:endParaRPr lang="ru-RU" dirty="0"/>
        </a:p>
      </cdr:txBody>
    </cdr:sp>
  </cdr:relSizeAnchor>
  <cdr:relSizeAnchor xmlns:cdr="http://schemas.openxmlformats.org/drawingml/2006/chartDrawing">
    <cdr:from>
      <cdr:x>0.64078</cdr:x>
      <cdr:y>0.77602</cdr:y>
    </cdr:from>
    <cdr:to>
      <cdr:x>0.74757</cdr:x>
      <cdr:y>0.85875</cdr:y>
    </cdr:to>
    <cdr:sp macro="" textlink="">
      <cdr:nvSpPr>
        <cdr:cNvPr id="7" name="TextBox 5"/>
        <cdr:cNvSpPr txBox="1"/>
      </cdr:nvSpPr>
      <cdr:spPr>
        <a:xfrm xmlns:a="http://schemas.openxmlformats.org/drawingml/2006/main">
          <a:off x="4752528" y="3464557"/>
          <a:ext cx="792042" cy="36934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ru-RU" dirty="0" smtClean="0"/>
            <a:t>(36%)</a:t>
          </a:r>
          <a:endParaRPr lang="ru-RU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0.42565</cdr:x>
      <cdr:y>0.74418</cdr:y>
    </cdr:from>
    <cdr:to>
      <cdr:x>0.55618</cdr:x>
      <cdr:y>0.83277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594790" y="3024336"/>
          <a:ext cx="795713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4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0.80712</cdr:x>
      <cdr:y>0</cdr:y>
    </cdr:from>
    <cdr:to>
      <cdr:x>0.85437</cdr:x>
      <cdr:y>0.64</cdr:y>
    </cdr:to>
    <cdr:sp macro="" textlink="">
      <cdr:nvSpPr>
        <cdr:cNvPr id="2" name="Правая фигурная скобка 1"/>
        <cdr:cNvSpPr/>
      </cdr:nvSpPr>
      <cdr:spPr>
        <a:xfrm xmlns:a="http://schemas.openxmlformats.org/drawingml/2006/main">
          <a:off x="4920208" y="0"/>
          <a:ext cx="288032" cy="3456384"/>
        </a:xfrm>
        <a:prstGeom xmlns:a="http://schemas.openxmlformats.org/drawingml/2006/main" prst="rightBrac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0.74013</cdr:x>
      <cdr:y>0.26667</cdr:y>
    </cdr:from>
    <cdr:to>
      <cdr:x>1</cdr:x>
      <cdr:y>0.34667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511824" y="1440160"/>
          <a:ext cx="1584176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0.72832</cdr:x>
      <cdr:y>0.25333</cdr:y>
    </cdr:from>
    <cdr:to>
      <cdr:x>1</cdr:x>
      <cdr:y>0.4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424264" y="1368152"/>
          <a:ext cx="1656184" cy="7920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0.8623</cdr:x>
      <cdr:y>0.25333</cdr:y>
    </cdr:from>
    <cdr:to>
      <cdr:x>1</cdr:x>
      <cdr:y>0.41333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5256584" y="1368152"/>
          <a:ext cx="839416" cy="8640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0.75987</cdr:x>
      <cdr:y>0</cdr:y>
    </cdr:from>
    <cdr:to>
      <cdr:x>0.85437</cdr:x>
      <cdr:y>0.62667</cdr:y>
    </cdr:to>
    <cdr:sp macro="" textlink="">
      <cdr:nvSpPr>
        <cdr:cNvPr id="2" name="Правая фигурная скобка 1"/>
        <cdr:cNvSpPr/>
      </cdr:nvSpPr>
      <cdr:spPr>
        <a:xfrm xmlns:a="http://schemas.openxmlformats.org/drawingml/2006/main">
          <a:off x="4632176" y="0"/>
          <a:ext cx="576064" cy="3384376"/>
        </a:xfrm>
        <a:prstGeom xmlns:a="http://schemas.openxmlformats.org/drawingml/2006/main" prst="rightBrac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A0DF77-A576-48BE-B4BA-5D936377D01C}" type="datetimeFigureOut">
              <a:rPr lang="ru-RU" smtClean="0"/>
              <a:pPr/>
              <a:t>19.05.2017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1E48D8-2E40-4873-82AF-42CED893F9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1901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6E4633-2ADC-477C-B270-E1D56BA7304A}" type="slidenum">
              <a:rPr lang="ru-RU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ru-RU"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9978-C5A7-4FFA-A51D-5FD81BDB288F}" type="datetimeFigureOut">
              <a:rPr lang="ru-RU" smtClean="0"/>
              <a:pPr/>
              <a:t>19.05.2017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45E47-9830-40E7-A87C-A6F3A9BC3A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9978-C5A7-4FFA-A51D-5FD81BDB288F}" type="datetimeFigureOut">
              <a:rPr lang="ru-RU" smtClean="0"/>
              <a:pPr/>
              <a:t>19.05.2017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45E47-9830-40E7-A87C-A6F3A9BC3A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9978-C5A7-4FFA-A51D-5FD81BDB288F}" type="datetimeFigureOut">
              <a:rPr lang="ru-RU" smtClean="0"/>
              <a:pPr/>
              <a:t>19.05.2017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45E47-9830-40E7-A87C-A6F3A9BC3A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9978-C5A7-4FFA-A51D-5FD81BDB288F}" type="datetimeFigureOut">
              <a:rPr lang="ru-RU" smtClean="0"/>
              <a:pPr/>
              <a:t>19.05.2017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45E47-9830-40E7-A87C-A6F3A9BC3A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9978-C5A7-4FFA-A51D-5FD81BDB288F}" type="datetimeFigureOut">
              <a:rPr lang="ru-RU" smtClean="0"/>
              <a:pPr/>
              <a:t>19.05.2017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45E47-9830-40E7-A87C-A6F3A9BC3A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9978-C5A7-4FFA-A51D-5FD81BDB288F}" type="datetimeFigureOut">
              <a:rPr lang="ru-RU" smtClean="0"/>
              <a:pPr/>
              <a:t>19.05.2017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45E47-9830-40E7-A87C-A6F3A9BC3A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9978-C5A7-4FFA-A51D-5FD81BDB288F}" type="datetimeFigureOut">
              <a:rPr lang="ru-RU" smtClean="0"/>
              <a:pPr/>
              <a:t>19.05.2017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45E47-9830-40E7-A87C-A6F3A9BC3A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9978-C5A7-4FFA-A51D-5FD81BDB288F}" type="datetimeFigureOut">
              <a:rPr lang="ru-RU" smtClean="0"/>
              <a:pPr/>
              <a:t>19.05.2017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45E47-9830-40E7-A87C-A6F3A9BC3A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9978-C5A7-4FFA-A51D-5FD81BDB288F}" type="datetimeFigureOut">
              <a:rPr lang="ru-RU" smtClean="0"/>
              <a:pPr/>
              <a:t>19.05.2017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45E47-9830-40E7-A87C-A6F3A9BC3A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9978-C5A7-4FFA-A51D-5FD81BDB288F}" type="datetimeFigureOut">
              <a:rPr lang="ru-RU" smtClean="0"/>
              <a:pPr/>
              <a:t>19.05.2017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45E47-9830-40E7-A87C-A6F3A9BC3A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9978-C5A7-4FFA-A51D-5FD81BDB288F}" type="datetimeFigureOut">
              <a:rPr lang="ru-RU" smtClean="0"/>
              <a:pPr/>
              <a:t>19.05.2017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45E47-9830-40E7-A87C-A6F3A9BC3A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39999">
              <a:schemeClr val="accent1">
                <a:lumMod val="40000"/>
                <a:lumOff val="60000"/>
              </a:schemeClr>
            </a:gs>
            <a:gs pos="7000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39978-C5A7-4FFA-A51D-5FD81BDB288F}" type="datetimeFigureOut">
              <a:rPr lang="ru-RU" smtClean="0"/>
              <a:pPr/>
              <a:t>19.05.2017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E45E47-9830-40E7-A87C-A6F3A9BC3A1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99592" y="1413198"/>
            <a:ext cx="6984776" cy="79208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БЮДЖЕТ ДЛЯ ГРАЖДАН – ЧТО ЭТО ТАКОЕ?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65455" y="4437112"/>
            <a:ext cx="36004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Courier New" pitchFamily="49" charset="0"/>
                <a:cs typeface="Courier New" pitchFamily="49" charset="0"/>
              </a:rPr>
              <a:t>«БЮДЖЕТ ДЛЯ ГРАЖДАН» Создан для обеспечения прозрачности и открытости бюджетного процесса в нашем поселении, нацелен на получение обратной связи от граждан по интересующим их вопросам.</a:t>
            </a:r>
          </a:p>
          <a:p>
            <a:endParaRPr lang="ru-RU" dirty="0" smtClean="0">
              <a:latin typeface="Courier New" pitchFamily="49" charset="0"/>
              <a:cs typeface="Courier New" pitchFamily="49" charset="0"/>
            </a:endParaRPr>
          </a:p>
          <a:p>
            <a:endParaRPr lang="ru-RU" dirty="0" smtClean="0">
              <a:latin typeface="Courier New" pitchFamily="49" charset="0"/>
              <a:cs typeface="Courier New" pitchFamily="49" charset="0"/>
            </a:endParaRPr>
          </a:p>
          <a:p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05015" y="2332112"/>
            <a:ext cx="7920880" cy="2088232"/>
          </a:xfrm>
          <a:prstGeom prst="roundRect">
            <a:avLst/>
          </a:prstGeom>
          <a:gradFill flip="none" rotWithShape="1">
            <a:gsLst>
              <a:gs pos="0">
                <a:schemeClr val="accent5"/>
              </a:gs>
              <a:gs pos="39999">
                <a:schemeClr val="accent1">
                  <a:lumMod val="40000"/>
                  <a:lumOff val="60000"/>
                </a:schemeClr>
              </a:gs>
              <a:gs pos="70000">
                <a:schemeClr val="accent1">
                  <a:lumMod val="40000"/>
                  <a:lumOff val="60000"/>
                </a:schemeClr>
              </a:gs>
              <a:gs pos="100000">
                <a:schemeClr val="accent5"/>
              </a:gs>
            </a:gsLst>
            <a:lin ang="5400000" scaled="0"/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r>
              <a:rPr lang="ru-RU" sz="17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«Бюджет для граждан» </a:t>
            </a:r>
            <a:r>
              <a:rPr lang="ru-RU" sz="17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– аналитический документ, разрабатываемый в целях предоставления гражданам актуальной информации о проекте  бюджета </a:t>
            </a:r>
            <a:r>
              <a:rPr lang="ru-RU" sz="170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Евстратовского</a:t>
            </a:r>
            <a:r>
              <a:rPr lang="ru-RU" sz="17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сельского поселения в формате доступном для широкого круга пользователей. </a:t>
            </a:r>
          </a:p>
          <a:p>
            <a:endParaRPr lang="ru-RU" sz="1700" dirty="0"/>
          </a:p>
        </p:txBody>
      </p:sp>
      <p:pic>
        <p:nvPicPr>
          <p:cNvPr id="13" name="Содержимое 12" descr="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4797152"/>
            <a:ext cx="2277418" cy="13995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727" y="-7370"/>
            <a:ext cx="4565455" cy="1759802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467544" y="68122"/>
            <a:ext cx="882047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Евстратовское</a:t>
            </a:r>
            <a:r>
              <a:rPr lang="ru-RU" sz="40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сельское поселение</a:t>
            </a:r>
            <a:endParaRPr lang="ru-RU" sz="4000" b="1" cap="none" spc="0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968307920"/>
              </p:ext>
            </p:extLst>
          </p:nvPr>
        </p:nvGraphicFramePr>
        <p:xfrm>
          <a:off x="611560" y="1412776"/>
          <a:ext cx="7632848" cy="4572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Скругленная прямоугольная выноска 3"/>
          <p:cNvSpPr/>
          <p:nvPr/>
        </p:nvSpPr>
        <p:spPr>
          <a:xfrm>
            <a:off x="4716016" y="3429000"/>
            <a:ext cx="1152128" cy="576064"/>
          </a:xfrm>
          <a:prstGeom prst="wedgeRoundRectCallout">
            <a:avLst>
              <a:gd name="adj1" fmla="val 29272"/>
              <a:gd name="adj2" fmla="val 146552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Bookman Old Style" pitchFamily="18" charset="0"/>
              </a:rPr>
              <a:t>Дефицит </a:t>
            </a:r>
          </a:p>
          <a:p>
            <a:pPr algn="ctr"/>
            <a:r>
              <a:rPr lang="ru-RU" sz="1200" b="1" dirty="0" smtClean="0">
                <a:latin typeface="Bookman Old Style" pitchFamily="18" charset="0"/>
              </a:rPr>
              <a:t>0,0 </a:t>
            </a:r>
          </a:p>
          <a:p>
            <a:pPr algn="ctr"/>
            <a:r>
              <a:rPr lang="ru-RU" sz="1200" b="1" dirty="0" smtClean="0">
                <a:latin typeface="Bookman Old Style" pitchFamily="18" charset="0"/>
              </a:rPr>
              <a:t>тыс. руб</a:t>
            </a:r>
            <a:r>
              <a:rPr lang="ru-RU" sz="1600" b="1" dirty="0" smtClean="0">
                <a:latin typeface="Bookman Old Style" pitchFamily="18" charset="0"/>
              </a:rPr>
              <a:t>.</a:t>
            </a:r>
            <a:endParaRPr lang="ru-RU" sz="1600" b="1" dirty="0">
              <a:latin typeface="Bookman Old Styl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3608" y="476672"/>
            <a:ext cx="69847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Основные параметры проекта 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бюджета поселения на 2017-2019 годы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764484701"/>
              </p:ext>
            </p:extLst>
          </p:nvPr>
        </p:nvGraphicFramePr>
        <p:xfrm>
          <a:off x="1523999" y="1412776"/>
          <a:ext cx="6673649" cy="4048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699506" y="476672"/>
            <a:ext cx="749814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Доходы бюджета на 2017-2019 годы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6618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83567" y="606460"/>
            <a:ext cx="6647455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Доходы бюджета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Евстратовского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сельского 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поселения на 2017 год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572309792"/>
              </p:ext>
            </p:extLst>
          </p:nvPr>
        </p:nvGraphicFramePr>
        <p:xfrm>
          <a:off x="971600" y="1988840"/>
          <a:ext cx="7416824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283968" y="630932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*тыс.руб.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547664" y="5072961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(63,5 </a:t>
            </a:r>
            <a:r>
              <a:rPr lang="ru-RU" dirty="0" smtClean="0"/>
              <a:t>%)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6228184" y="4703629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*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Rot="1" noChangeArrowheads="1"/>
          </p:cNvSpPr>
          <p:nvPr/>
        </p:nvSpPr>
        <p:spPr>
          <a:xfrm>
            <a:off x="395536" y="476672"/>
            <a:ext cx="8510588" cy="1151781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Структура собственных доходов местного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бюджета на 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2017 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год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712655032"/>
              </p:ext>
            </p:extLst>
          </p:nvPr>
        </p:nvGraphicFramePr>
        <p:xfrm>
          <a:off x="995103" y="1268760"/>
          <a:ext cx="7311454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547664" y="2725881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34,4%</a:t>
            </a:r>
            <a:endParaRPr lang="ru-RU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615003" y="1443787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3</a:t>
            </a:r>
            <a:r>
              <a:rPr lang="ru-RU" dirty="0" smtClean="0"/>
              <a:t>%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601337" y="2036141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61,8%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864024" y="145951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0,8%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881449108"/>
              </p:ext>
            </p:extLst>
          </p:nvPr>
        </p:nvGraphicFramePr>
        <p:xfrm>
          <a:off x="1475656" y="1484784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071591" y="404664"/>
            <a:ext cx="745813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Расходы бюджета на 2017-2019 годы</a:t>
            </a:r>
            <a:endParaRPr lang="ru-RU" sz="32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9334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Rot="1" noChangeArrowheads="1"/>
          </p:cNvSpPr>
          <p:nvPr/>
        </p:nvSpPr>
        <p:spPr>
          <a:xfrm>
            <a:off x="0" y="260648"/>
            <a:ext cx="9144000" cy="5048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i="1" dirty="0" smtClean="0">
                <a:latin typeface="+mj-lt"/>
                <a:ea typeface="+mj-ea"/>
                <a:cs typeface="+mj-cs"/>
              </a:rPr>
              <a:t>Расходы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ru-RU" sz="2400" b="1" i="1" dirty="0" smtClean="0">
                <a:latin typeface="+mj-lt"/>
                <a:ea typeface="+mj-ea"/>
                <a:cs typeface="+mj-cs"/>
              </a:rPr>
              <a:t>местного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бюджета на 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2017 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год</a:t>
            </a: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603218698"/>
              </p:ext>
            </p:extLst>
          </p:nvPr>
        </p:nvGraphicFramePr>
        <p:xfrm>
          <a:off x="899592" y="1196752"/>
          <a:ext cx="5760640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156176" y="2060848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10351,2 тыс. руб.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Rot="1" noChangeArrowheads="1"/>
          </p:cNvSpPr>
          <p:nvPr/>
        </p:nvSpPr>
        <p:spPr>
          <a:xfrm>
            <a:off x="0" y="260648"/>
            <a:ext cx="9144000" cy="5048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Расходы </a:t>
            </a:r>
            <a:r>
              <a:rPr lang="ru-RU" sz="2400" b="1" i="1" dirty="0" smtClean="0">
                <a:latin typeface="+mj-lt"/>
                <a:ea typeface="+mj-ea"/>
                <a:cs typeface="+mj-cs"/>
              </a:rPr>
              <a:t>местного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бюджета на 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2018 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год</a:t>
            </a: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168746115"/>
              </p:ext>
            </p:extLst>
          </p:nvPr>
        </p:nvGraphicFramePr>
        <p:xfrm>
          <a:off x="1524000" y="1268760"/>
          <a:ext cx="6096000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804248" y="2780928"/>
            <a:ext cx="2339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7941 тыс. руб.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648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Rot="1" noChangeArrowheads="1"/>
          </p:cNvSpPr>
          <p:nvPr/>
        </p:nvSpPr>
        <p:spPr>
          <a:xfrm>
            <a:off x="0" y="260648"/>
            <a:ext cx="9144000" cy="5048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i="1" dirty="0" smtClean="0">
                <a:latin typeface="+mj-lt"/>
                <a:ea typeface="+mj-ea"/>
                <a:cs typeface="+mj-cs"/>
              </a:rPr>
              <a:t>Расходы 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ru-RU" sz="2400" b="1" i="1" dirty="0" smtClean="0">
                <a:latin typeface="+mj-lt"/>
                <a:ea typeface="+mj-ea"/>
                <a:cs typeface="+mj-cs"/>
              </a:rPr>
              <a:t>местного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бюджета на 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2019 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год</a:t>
            </a: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386852543"/>
              </p:ext>
            </p:extLst>
          </p:nvPr>
        </p:nvGraphicFramePr>
        <p:xfrm>
          <a:off x="1524000" y="1268760"/>
          <a:ext cx="6096000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Правая фигурная скобка 1"/>
          <p:cNvSpPr/>
          <p:nvPr/>
        </p:nvSpPr>
        <p:spPr>
          <a:xfrm>
            <a:off x="6300192" y="1268760"/>
            <a:ext cx="504056" cy="3600400"/>
          </a:xfrm>
          <a:prstGeom prst="rightBrace">
            <a:avLst>
              <a:gd name="adj1" fmla="val 8333"/>
              <a:gd name="adj2" fmla="val 5126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984911" y="288429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7941 тыс. руб.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362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Прямоугольник 69"/>
          <p:cNvSpPr>
            <a:spLocks noChangeArrowheads="1"/>
          </p:cNvSpPr>
          <p:nvPr/>
        </p:nvSpPr>
        <p:spPr bwMode="auto">
          <a:xfrm>
            <a:off x="357312" y="3723531"/>
            <a:ext cx="35718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200"/>
          </a:p>
        </p:txBody>
      </p:sp>
      <p:sp>
        <p:nvSpPr>
          <p:cNvPr id="30810" name="AutoShape 90"/>
          <p:cNvSpPr>
            <a:spLocks noChangeArrowheads="1"/>
          </p:cNvSpPr>
          <p:nvPr/>
        </p:nvSpPr>
        <p:spPr bwMode="auto">
          <a:xfrm>
            <a:off x="4777003" y="2060848"/>
            <a:ext cx="4248150" cy="720329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fontAlgn="b"/>
            <a:r>
              <a:rPr lang="ru-RU" sz="1200" b="1" dirty="0" smtClean="0">
                <a:solidFill>
                  <a:srgbClr val="000000"/>
                </a:solidFill>
                <a:latin typeface="Times New Roman"/>
              </a:rPr>
              <a:t>Развитие физической культуры и спорта </a:t>
            </a:r>
            <a:endParaRPr lang="ru-RU" sz="1200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0811" name="AutoShape 91"/>
          <p:cNvSpPr>
            <a:spLocks noChangeArrowheads="1"/>
          </p:cNvSpPr>
          <p:nvPr/>
        </p:nvSpPr>
        <p:spPr bwMode="auto">
          <a:xfrm>
            <a:off x="179512" y="2044149"/>
            <a:ext cx="4248472" cy="71958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15D7EB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"/>
            <a:r>
              <a:rPr lang="ru-RU" sz="1200" b="1" dirty="0" smtClean="0">
                <a:solidFill>
                  <a:srgbClr val="000000"/>
                </a:solidFill>
                <a:latin typeface="Times New Roman"/>
              </a:rPr>
              <a:t>Обеспечение доступным и комфортным жильем и </a:t>
            </a:r>
          </a:p>
          <a:p>
            <a:pPr algn="ctr" fontAlgn="b"/>
            <a:r>
              <a:rPr lang="ru-RU" sz="1200" b="1" dirty="0" smtClean="0">
                <a:solidFill>
                  <a:srgbClr val="000000"/>
                </a:solidFill>
                <a:latin typeface="Times New Roman"/>
              </a:rPr>
              <a:t>коммунальными услугами населения</a:t>
            </a:r>
          </a:p>
          <a:p>
            <a:pPr algn="ctr" fontAlgn="b"/>
            <a:r>
              <a:rPr lang="ru-RU" sz="1200" b="1" dirty="0" err="1" smtClean="0">
                <a:solidFill>
                  <a:srgbClr val="000000"/>
                </a:solidFill>
                <a:latin typeface="Times New Roman"/>
              </a:rPr>
              <a:t>Евстратовского</a:t>
            </a:r>
            <a:r>
              <a:rPr lang="ru-RU" sz="1200" b="1" dirty="0" smtClean="0">
                <a:solidFill>
                  <a:srgbClr val="000000"/>
                </a:solidFill>
                <a:latin typeface="Times New Roman"/>
              </a:rPr>
              <a:t> сельского поселения</a:t>
            </a:r>
            <a:endParaRPr lang="ru-RU" sz="1200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0813" name="AutoShape 93"/>
          <p:cNvSpPr>
            <a:spLocks noChangeArrowheads="1"/>
          </p:cNvSpPr>
          <p:nvPr/>
        </p:nvSpPr>
        <p:spPr bwMode="auto">
          <a:xfrm>
            <a:off x="179512" y="4293095"/>
            <a:ext cx="4248150" cy="79181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12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Защита населения и территории </a:t>
            </a:r>
            <a:r>
              <a:rPr lang="ru-RU" sz="12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Евстратовского</a:t>
            </a:r>
            <a:r>
              <a:rPr lang="ru-RU" sz="12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  <a:p>
            <a:pPr algn="ctr">
              <a:defRPr/>
            </a:pPr>
            <a:r>
              <a:rPr lang="ru-RU" sz="12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сельского поселения от чрезвычайных ситуаций,</a:t>
            </a:r>
          </a:p>
          <a:p>
            <a:pPr algn="ctr">
              <a:defRPr/>
            </a:pPr>
            <a:r>
              <a:rPr lang="ru-RU" sz="12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обеспечение пожарной безопасности</a:t>
            </a:r>
            <a:endParaRPr lang="ru-RU" sz="1200" b="1" dirty="0">
              <a:effectLst>
                <a:outerShdw blurRad="38100" dist="38100" dir="2700000" algn="tl">
                  <a:srgbClr val="FFFFFF"/>
                </a:outerShdw>
              </a:effectLst>
              <a:cs typeface="+mn-cs"/>
            </a:endParaRPr>
          </a:p>
        </p:txBody>
      </p:sp>
      <p:sp>
        <p:nvSpPr>
          <p:cNvPr id="30816" name="AutoShape 96"/>
          <p:cNvSpPr>
            <a:spLocks noChangeArrowheads="1"/>
          </p:cNvSpPr>
          <p:nvPr/>
        </p:nvSpPr>
        <p:spPr bwMode="auto">
          <a:xfrm>
            <a:off x="4895850" y="4149250"/>
            <a:ext cx="4248150" cy="93627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0099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fontAlgn="b"/>
            <a:r>
              <a:rPr lang="ru-RU" sz="1200" b="1" dirty="0" smtClean="0">
                <a:solidFill>
                  <a:srgbClr val="000000"/>
                </a:solidFill>
                <a:latin typeface="Times New Roman"/>
              </a:rPr>
              <a:t>Развитие сельского хозяйства и инфраструктуры агропродовольственного рынка</a:t>
            </a:r>
            <a:endParaRPr lang="ru-RU" sz="1200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0817" name="AutoShape 97"/>
          <p:cNvSpPr>
            <a:spLocks noChangeArrowheads="1"/>
          </p:cNvSpPr>
          <p:nvPr/>
        </p:nvSpPr>
        <p:spPr bwMode="auto">
          <a:xfrm>
            <a:off x="190591" y="2994473"/>
            <a:ext cx="4248150" cy="72062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FFCC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1200" b="1" dirty="0" smtClean="0">
                <a:solidFill>
                  <a:srgbClr val="000000"/>
                </a:solidFill>
                <a:latin typeface="Times New Roman"/>
              </a:rPr>
              <a:t>Благоустройство </a:t>
            </a:r>
            <a:r>
              <a:rPr lang="ru-RU" sz="1200" b="1" dirty="0" err="1" smtClean="0">
                <a:solidFill>
                  <a:srgbClr val="000000"/>
                </a:solidFill>
                <a:latin typeface="Times New Roman"/>
              </a:rPr>
              <a:t>Евстратовского</a:t>
            </a:r>
            <a:r>
              <a:rPr lang="ru-RU" sz="1200" b="1" dirty="0" smtClean="0">
                <a:solidFill>
                  <a:srgbClr val="000000"/>
                </a:solidFill>
                <a:latin typeface="Times New Roman"/>
              </a:rPr>
              <a:t> сельского поселения</a:t>
            </a:r>
            <a:endParaRPr lang="ru-RU" sz="1200" b="1" dirty="0">
              <a:effectLst>
                <a:outerShdw blurRad="38100" dist="38100" dir="2700000" algn="tl">
                  <a:srgbClr val="FFFFFF"/>
                </a:outerShdw>
              </a:effectLst>
              <a:cs typeface="+mn-cs"/>
            </a:endParaRPr>
          </a:p>
        </p:txBody>
      </p:sp>
      <p:sp>
        <p:nvSpPr>
          <p:cNvPr id="30819" name="AutoShape 99"/>
          <p:cNvSpPr>
            <a:spLocks noChangeArrowheads="1"/>
          </p:cNvSpPr>
          <p:nvPr/>
        </p:nvSpPr>
        <p:spPr bwMode="auto">
          <a:xfrm>
            <a:off x="4788024" y="3085556"/>
            <a:ext cx="4248150" cy="72025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fontAlgn="b"/>
            <a:r>
              <a:rPr lang="ru-RU" sz="1200" b="1" dirty="0" smtClean="0">
                <a:solidFill>
                  <a:srgbClr val="000000"/>
                </a:solidFill>
                <a:latin typeface="Times New Roman"/>
              </a:rPr>
              <a:t>Развитие культуры</a:t>
            </a:r>
            <a:endParaRPr lang="ru-RU" sz="1200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0820" name="AutoShape 100"/>
          <p:cNvSpPr>
            <a:spLocks noChangeArrowheads="1"/>
          </p:cNvSpPr>
          <p:nvPr/>
        </p:nvSpPr>
        <p:spPr bwMode="auto">
          <a:xfrm>
            <a:off x="179190" y="5517232"/>
            <a:ext cx="4248150" cy="719609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33CC3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lang="ru-RU" sz="1200" b="1" dirty="0" smtClean="0">
                <a:solidFill>
                  <a:srgbClr val="000000"/>
                </a:solidFill>
                <a:latin typeface="Times New Roman"/>
              </a:rPr>
              <a:t>Развитие транспортной системы </a:t>
            </a:r>
            <a:r>
              <a:rPr lang="ru-RU" sz="1200" b="1" dirty="0" err="1" smtClean="0">
                <a:solidFill>
                  <a:srgbClr val="000000"/>
                </a:solidFill>
                <a:latin typeface="Times New Roman"/>
              </a:rPr>
              <a:t>Евстратовского</a:t>
            </a:r>
            <a:r>
              <a:rPr lang="ru-RU" sz="1200" b="1" dirty="0" smtClean="0">
                <a:solidFill>
                  <a:srgbClr val="000000"/>
                </a:solidFill>
                <a:latin typeface="Times New Roman"/>
              </a:rPr>
              <a:t> сельского поселения  </a:t>
            </a:r>
            <a:endParaRPr lang="ru-RU" sz="1200" b="1" dirty="0">
              <a:cs typeface="+mn-cs"/>
            </a:endParaRPr>
          </a:p>
        </p:txBody>
      </p:sp>
      <p:sp>
        <p:nvSpPr>
          <p:cNvPr id="62477" name="WordArt 101"/>
          <p:cNvSpPr>
            <a:spLocks noChangeArrowheads="1" noChangeShapeType="1" noTextEdit="1"/>
          </p:cNvSpPr>
          <p:nvPr/>
        </p:nvSpPr>
        <p:spPr bwMode="auto">
          <a:xfrm>
            <a:off x="718928" y="1268760"/>
            <a:ext cx="7416824" cy="43204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2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Перечень муниципальных программ на </a:t>
            </a:r>
            <a:r>
              <a:rPr lang="ru-RU" sz="1200" b="1" kern="1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2017-2019 годы</a:t>
            </a:r>
            <a:endParaRPr lang="ru-RU" sz="1200" b="1" kern="1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25" name="AutoShape 105"/>
          <p:cNvSpPr>
            <a:spLocks noChangeArrowheads="1"/>
          </p:cNvSpPr>
          <p:nvPr/>
        </p:nvSpPr>
        <p:spPr bwMode="auto">
          <a:xfrm>
            <a:off x="4895850" y="5373216"/>
            <a:ext cx="4248150" cy="79181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FF6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fontAlgn="b"/>
            <a:r>
              <a:rPr lang="ru-RU" sz="1200" b="1" dirty="0" smtClean="0">
                <a:solidFill>
                  <a:srgbClr val="000000"/>
                </a:solidFill>
                <a:latin typeface="Times New Roman"/>
              </a:rPr>
              <a:t>Муниципальное управление и гражданское общество </a:t>
            </a:r>
            <a:r>
              <a:rPr lang="ru-RU" sz="1200" b="1" dirty="0" err="1" smtClean="0">
                <a:solidFill>
                  <a:srgbClr val="000000"/>
                </a:solidFill>
                <a:latin typeface="Times New Roman"/>
              </a:rPr>
              <a:t>Евстратовского</a:t>
            </a:r>
            <a:r>
              <a:rPr lang="ru-RU" sz="1200" b="1" dirty="0" smtClean="0">
                <a:solidFill>
                  <a:srgbClr val="000000"/>
                </a:solidFill>
                <a:latin typeface="Times New Roman"/>
              </a:rPr>
              <a:t> сельского поселения</a:t>
            </a:r>
            <a:endParaRPr lang="ru-RU" sz="1200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332656"/>
            <a:ext cx="785693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000" b="1" cap="all" spc="0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Расходы бюджета осуществляются в рамках муниципальных программ</a:t>
            </a:r>
            <a:endParaRPr lang="ru-RU" sz="2000" b="1" cap="all" spc="0" dirty="0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280888"/>
            <a:ext cx="75608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 smtClean="0"/>
              <a:t>МУНИЦИПАЛЬНАЯ  ПРОГРАММА </a:t>
            </a:r>
            <a:r>
              <a:rPr lang="ru-RU" sz="1600" i="1" dirty="0"/>
              <a:t>ЕВСТРАТОВСКОГО  СЕЛЬСКОГО ПОСЕЛЕНИЯ РОССОШАНСКОГО МУНИЦИПАЛЬНОГО РАЙОНА ВОРОНЕЖСКОЙ ОБЛАСТИ «ОБЕСПЕЧЕНИЕ ДОСТУПНЫМ И КОМФОРТНЫМ ЖИЛЬЕМ И КОММУНАЛЬНЫМИ УСЛУГАМИ НАСЕЛЕНИЯ ЕВСТРАТОВСКОГО  СЕЛЬСКОГО ПОСЕЛЕНИЯ РОССОШАНСКОГО МУНИЦИПАЛЬНОГО РАЙОНА ВОРОНЕЖСКОЙ ОБЛАСТИ»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2681578"/>
              </p:ext>
            </p:extLst>
          </p:nvPr>
        </p:nvGraphicFramePr>
        <p:xfrm>
          <a:off x="2651300" y="5517232"/>
          <a:ext cx="6369685" cy="1124712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047920"/>
                <a:gridCol w="4321765"/>
              </a:tblGrid>
              <a:tr h="101575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effectLst/>
                        </a:rPr>
                        <a:t>Цель муниципальной  программы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Повышение качества жилищного обеспечения населения </a:t>
                      </a:r>
                      <a:r>
                        <a:rPr lang="ru-RU" sz="1300" dirty="0" err="1">
                          <a:effectLst/>
                        </a:rPr>
                        <a:t>Евстратовского</a:t>
                      </a:r>
                      <a:r>
                        <a:rPr lang="ru-RU" sz="1300" dirty="0">
                          <a:effectLst/>
                        </a:rPr>
                        <a:t>  сельского поселения </a:t>
                      </a:r>
                      <a:r>
                        <a:rPr lang="ru-RU" sz="1300" dirty="0" err="1">
                          <a:effectLst/>
                        </a:rPr>
                        <a:t>Россошанского</a:t>
                      </a:r>
                      <a:r>
                        <a:rPr lang="ru-RU" sz="1300" dirty="0">
                          <a:effectLst/>
                        </a:rPr>
                        <a:t> муниципального района путем повышения доступности жилья, роста качества и надежности предоставления жилищно-коммунальных услуг. 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844824"/>
            <a:ext cx="4467754" cy="23762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405" y="3620923"/>
            <a:ext cx="3635896" cy="92333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/>
              <a:t>Направлено на реализацию программы </a:t>
            </a:r>
            <a:r>
              <a:rPr lang="ru-RU" b="1" dirty="0" smtClean="0"/>
              <a:t>2017 г.-</a:t>
            </a:r>
            <a:r>
              <a:rPr lang="ru-RU" b="1" dirty="0" smtClean="0"/>
              <a:t> 638,2 </a:t>
            </a:r>
            <a:r>
              <a:rPr lang="ru-RU" b="1" dirty="0" err="1" smtClean="0"/>
              <a:t>т.р</a:t>
            </a:r>
            <a:r>
              <a:rPr lang="ru-RU" b="1" dirty="0" smtClean="0"/>
              <a:t>.  2018г.-741,2 </a:t>
            </a:r>
            <a:r>
              <a:rPr lang="ru-RU" b="1" dirty="0" err="1" smtClean="0"/>
              <a:t>т.р</a:t>
            </a:r>
            <a:r>
              <a:rPr lang="ru-RU" b="1" dirty="0" smtClean="0"/>
              <a:t>.  2019г.-542,7 </a:t>
            </a:r>
            <a:r>
              <a:rPr lang="ru-RU" b="1" dirty="0" err="1" smtClean="0"/>
              <a:t>т.р</a:t>
            </a:r>
            <a:r>
              <a:rPr lang="ru-RU" b="1" dirty="0" smtClean="0"/>
              <a:t>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97850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Нашивка 18"/>
          <p:cNvSpPr/>
          <p:nvPr/>
        </p:nvSpPr>
        <p:spPr>
          <a:xfrm>
            <a:off x="2483768" y="5229200"/>
            <a:ext cx="4248472" cy="1008112"/>
          </a:xfrm>
          <a:prstGeom prst="chevron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39999">
                <a:schemeClr val="accent1">
                  <a:lumMod val="40000"/>
                  <a:lumOff val="60000"/>
                </a:schemeClr>
              </a:gs>
              <a:gs pos="7000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Нашивка 14"/>
          <p:cNvSpPr/>
          <p:nvPr/>
        </p:nvSpPr>
        <p:spPr>
          <a:xfrm>
            <a:off x="2483768" y="2132856"/>
            <a:ext cx="4248472" cy="1008112"/>
          </a:xfrm>
          <a:prstGeom prst="chevron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39999">
                <a:schemeClr val="accent1">
                  <a:lumMod val="40000"/>
                  <a:lumOff val="60000"/>
                </a:schemeClr>
              </a:gs>
              <a:gs pos="7000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34533" y="1627187"/>
            <a:ext cx="597666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ourier New" pitchFamily="49" charset="0"/>
                <a:cs typeface="Andalus" pitchFamily="18" charset="-78"/>
              </a:rPr>
              <a:t>ВОЗМОЖНОСТИ ВЛИЯНИЯ ГРАЖДАН НА СОСТАВ БЮДЖЕТА 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ourier New" pitchFamily="49" charset="0"/>
              <a:cs typeface="Andalus" pitchFamily="18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07804" y="2153010"/>
            <a:ext cx="360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/>
              <a:t>Публичные слушания по проекту бюджета </a:t>
            </a:r>
            <a:r>
              <a:rPr lang="ru-RU" sz="1500" dirty="0" err="1" smtClean="0"/>
              <a:t>Евстратовского</a:t>
            </a:r>
            <a:r>
              <a:rPr lang="ru-RU" sz="1500" dirty="0" smtClean="0"/>
              <a:t> сельского поселения</a:t>
            </a:r>
          </a:p>
          <a:p>
            <a:r>
              <a:rPr lang="ru-RU" sz="1500" dirty="0" smtClean="0"/>
              <a:t>(проходят ежегодно в ноябре - декабре )</a:t>
            </a:r>
            <a:endParaRPr lang="ru-RU" sz="1500" dirty="0"/>
          </a:p>
        </p:txBody>
      </p:sp>
      <p:sp>
        <p:nvSpPr>
          <p:cNvPr id="14" name="TextBox 13"/>
          <p:cNvSpPr txBox="1"/>
          <p:nvPr/>
        </p:nvSpPr>
        <p:spPr>
          <a:xfrm>
            <a:off x="2987824" y="5229200"/>
            <a:ext cx="360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/>
              <a:t>Публичные слушания по отчету об исполнении бюджета </a:t>
            </a:r>
            <a:r>
              <a:rPr lang="ru-RU" sz="1500" dirty="0" err="1" smtClean="0"/>
              <a:t>Евстратовского</a:t>
            </a:r>
            <a:r>
              <a:rPr lang="ru-RU" sz="1500" dirty="0" smtClean="0"/>
              <a:t> сельского поселения (проходят ежегодно в апреле – мае ) </a:t>
            </a:r>
            <a:endParaRPr lang="ru-RU" sz="1500" dirty="0"/>
          </a:p>
        </p:txBody>
      </p:sp>
      <p:pic>
        <p:nvPicPr>
          <p:cNvPr id="17" name="Рисунок 16" descr="39792-original.jpe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3191137" y="3356992"/>
            <a:ext cx="2833166" cy="1208094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28381"/>
            <a:ext cx="4981002" cy="1175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60698" y="114335"/>
            <a:ext cx="638835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Евстратовское</a:t>
            </a:r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сельское поселение</a:t>
            </a:r>
            <a:endParaRPr lang="ru-RU" sz="32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76" y="3191623"/>
            <a:ext cx="2316892" cy="153883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751" y="3483509"/>
            <a:ext cx="2316892" cy="15384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260648"/>
            <a:ext cx="61926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/>
              <a:t>Муниципальная программа </a:t>
            </a:r>
            <a:r>
              <a:rPr lang="ru-RU" i="1" dirty="0" err="1"/>
              <a:t>Евстратовского</a:t>
            </a:r>
            <a:r>
              <a:rPr lang="ru-RU" i="1" dirty="0"/>
              <a:t>  сельского поселения</a:t>
            </a:r>
          </a:p>
          <a:p>
            <a:pPr algn="ctr"/>
            <a:r>
              <a:rPr lang="ru-RU" i="1" dirty="0"/>
              <a:t>«Благоустройство </a:t>
            </a:r>
            <a:r>
              <a:rPr lang="ru-RU" i="1" dirty="0" err="1"/>
              <a:t>Евстратовского</a:t>
            </a:r>
            <a:r>
              <a:rPr lang="ru-RU" i="1" dirty="0"/>
              <a:t>  сельского поселения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3277796"/>
              </p:ext>
            </p:extLst>
          </p:nvPr>
        </p:nvGraphicFramePr>
        <p:xfrm>
          <a:off x="3815408" y="4077072"/>
          <a:ext cx="5328592" cy="25237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5946"/>
                <a:gridCol w="3502646"/>
              </a:tblGrid>
              <a:tr h="2445129">
                <a:tc>
                  <a:txBody>
                    <a:bodyPr/>
                    <a:lstStyle/>
                    <a:p>
                      <a:pPr indent="-508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Цель муниципальной программы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Совершенствование системы комплексного благоустройства муниципального образования «</a:t>
                      </a:r>
                      <a:r>
                        <a:rPr lang="ru-RU" sz="1200" dirty="0" err="1">
                          <a:effectLst/>
                        </a:rPr>
                        <a:t>Евстратовское</a:t>
                      </a:r>
                      <a:r>
                        <a:rPr lang="ru-RU" sz="1200" dirty="0">
                          <a:effectLst/>
                        </a:rPr>
                        <a:t>  сельское поселение»:</a:t>
                      </a:r>
                      <a:endParaRPr lang="ru-RU" sz="11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- улучшение архитектурного облика</a:t>
                      </a:r>
                      <a:br>
                        <a:rPr lang="ru-RU" sz="1200" dirty="0">
                          <a:effectLst/>
                        </a:rPr>
                      </a:br>
                      <a:r>
                        <a:rPr lang="ru-RU" sz="1200" dirty="0" err="1">
                          <a:effectLst/>
                        </a:rPr>
                        <a:t>Евстратовского</a:t>
                      </a:r>
                      <a:r>
                        <a:rPr lang="ru-RU" sz="1200" dirty="0">
                          <a:effectLst/>
                        </a:rPr>
                        <a:t>  сельского поселения;    </a:t>
                      </a:r>
                      <a:br>
                        <a:rPr lang="ru-RU" sz="1200" dirty="0">
                          <a:effectLst/>
                        </a:rPr>
                      </a:br>
                      <a:r>
                        <a:rPr lang="ru-RU" sz="1200" dirty="0">
                          <a:effectLst/>
                        </a:rPr>
                        <a:t>- повышение уровня жизни населения</a:t>
                      </a:r>
                      <a:br>
                        <a:rPr lang="ru-RU" sz="1200" dirty="0">
                          <a:effectLst/>
                        </a:rPr>
                      </a:br>
                      <a:r>
                        <a:rPr lang="ru-RU" sz="1200" dirty="0" err="1">
                          <a:effectLst/>
                        </a:rPr>
                        <a:t>Евстратовского</a:t>
                      </a:r>
                      <a:r>
                        <a:rPr lang="ru-RU" sz="1200" dirty="0">
                          <a:effectLst/>
                        </a:rPr>
                        <a:t>  сельского поселения;    </a:t>
                      </a:r>
                      <a:br>
                        <a:rPr lang="ru-RU" sz="1200" dirty="0">
                          <a:effectLst/>
                        </a:rPr>
                      </a:br>
                      <a:r>
                        <a:rPr lang="ru-RU" sz="1200" dirty="0">
                          <a:effectLst/>
                        </a:rPr>
                        <a:t>- создание комфортных условий проживания и отдыха граждан;                                     </a:t>
                      </a:r>
                      <a:br>
                        <a:rPr lang="ru-RU" sz="1200" dirty="0">
                          <a:effectLst/>
                        </a:rPr>
                      </a:br>
                      <a:r>
                        <a:rPr lang="ru-RU" sz="1200" dirty="0">
                          <a:effectLst/>
                        </a:rPr>
                        <a:t>- создание комфортных условий для спортивного развития детей дошкольного   и   школьного возраста.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89707"/>
            <a:ext cx="3528392" cy="26462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173" y="4953942"/>
            <a:ext cx="3528392" cy="92333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/>
              <a:t>Выделено на реализацию программы – </a:t>
            </a:r>
            <a:r>
              <a:rPr lang="ru-RU" b="1" dirty="0" smtClean="0"/>
              <a:t>2017г.-2956,2 </a:t>
            </a:r>
            <a:r>
              <a:rPr lang="ru-RU" b="1" dirty="0" err="1" smtClean="0"/>
              <a:t>т.р</a:t>
            </a:r>
            <a:r>
              <a:rPr lang="ru-RU" b="1" dirty="0" smtClean="0"/>
              <a:t>. 2018 г.- 236,0 </a:t>
            </a:r>
            <a:r>
              <a:rPr lang="ru-RU" b="1" dirty="0" err="1" smtClean="0"/>
              <a:t>т.р</a:t>
            </a:r>
            <a:r>
              <a:rPr lang="ru-RU" b="1" dirty="0" smtClean="0"/>
              <a:t>. 2019 г.-236,0 </a:t>
            </a:r>
            <a:r>
              <a:rPr lang="ru-RU" b="1" dirty="0" err="1" smtClean="0"/>
              <a:t>т.р</a:t>
            </a:r>
            <a:r>
              <a:rPr lang="ru-RU" b="1" dirty="0" smtClean="0"/>
              <a:t>.</a:t>
            </a:r>
            <a:endParaRPr lang="ru-RU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389707"/>
            <a:ext cx="3741957" cy="2104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11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34602"/>
            <a:ext cx="56166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/>
              <a:t>М</a:t>
            </a:r>
            <a:r>
              <a:rPr lang="ru-RU" i="1" dirty="0" smtClean="0"/>
              <a:t>униципальная программа </a:t>
            </a:r>
            <a:r>
              <a:rPr lang="ru-RU" i="1" dirty="0" err="1"/>
              <a:t>Евстратовского</a:t>
            </a:r>
            <a:r>
              <a:rPr lang="ru-RU" i="1" dirty="0"/>
              <a:t>  сельского поселения  </a:t>
            </a:r>
          </a:p>
          <a:p>
            <a:pPr algn="ctr"/>
            <a:r>
              <a:rPr lang="ru-RU" i="1" dirty="0"/>
              <a:t>      « Защита населения и территории </a:t>
            </a:r>
            <a:r>
              <a:rPr lang="ru-RU" i="1" dirty="0" err="1"/>
              <a:t>Евстратовского</a:t>
            </a:r>
            <a:r>
              <a:rPr lang="ru-RU" i="1" dirty="0"/>
              <a:t>  сельского   </a:t>
            </a:r>
            <a:r>
              <a:rPr lang="ru-RU" i="1" dirty="0" smtClean="0"/>
              <a:t>поселения </a:t>
            </a:r>
            <a:r>
              <a:rPr lang="ru-RU" i="1" dirty="0"/>
              <a:t>от  чрезвычайных ситуаций, обеспечение пожарной  безопасности»  </a:t>
            </a:r>
          </a:p>
          <a:p>
            <a:pPr algn="ctr"/>
            <a:endParaRPr lang="ru-RU" i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7245411"/>
              </p:ext>
            </p:extLst>
          </p:nvPr>
        </p:nvGraphicFramePr>
        <p:xfrm>
          <a:off x="611560" y="5443779"/>
          <a:ext cx="8229600" cy="86554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882932"/>
                <a:gridCol w="6346668"/>
              </a:tblGrid>
              <a:tr h="8655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Цель муниципальной программы 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314" marR="6531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Снижение рисков   возникновения и смягчение последствий чрезвычайных ситуаций; создание необходимых условий для обеспечения пожарной безопасности, защиты жизни и здоровья граждан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314" marR="65314" marT="0" marB="0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420212" y="4581128"/>
            <a:ext cx="2520280" cy="73866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Выделено на реализацию программы </a:t>
            </a:r>
            <a:r>
              <a:rPr lang="ru-RU" sz="1400" b="1" dirty="0" smtClean="0"/>
              <a:t>-2017г.-494,8 </a:t>
            </a:r>
            <a:r>
              <a:rPr lang="ru-RU" sz="1400" b="1" dirty="0" smtClean="0"/>
              <a:t>тыс. </a:t>
            </a:r>
            <a:r>
              <a:rPr lang="ru-RU" sz="1400" b="1" dirty="0" smtClean="0"/>
              <a:t>руб.2018 г.-359,8  2019г.- 359,8</a:t>
            </a:r>
            <a:endParaRPr lang="ru-RU" sz="14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793" y="1916832"/>
            <a:ext cx="4137654" cy="310324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693912"/>
            <a:ext cx="3561589" cy="2671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10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188640"/>
            <a:ext cx="66967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/>
              <a:t>Муниципальная программа </a:t>
            </a:r>
            <a:r>
              <a:rPr lang="ru-RU" i="1" dirty="0" err="1"/>
              <a:t>Евстратовского</a:t>
            </a:r>
            <a:r>
              <a:rPr lang="ru-RU" i="1" dirty="0"/>
              <a:t> сельского поселения</a:t>
            </a:r>
          </a:p>
          <a:p>
            <a:pPr algn="ctr"/>
            <a:r>
              <a:rPr lang="ru-RU" i="1" dirty="0"/>
              <a:t>"Развитие транспортной системы </a:t>
            </a:r>
            <a:r>
              <a:rPr lang="ru-RU" i="1" dirty="0" err="1"/>
              <a:t>Евстратовского</a:t>
            </a:r>
            <a:r>
              <a:rPr lang="ru-RU" i="1" dirty="0"/>
              <a:t> сельского поселения </a:t>
            </a:r>
            <a:r>
              <a:rPr lang="ru-RU" i="1" dirty="0" err="1"/>
              <a:t>Россошанского</a:t>
            </a:r>
            <a:r>
              <a:rPr lang="ru-RU" i="1" dirty="0"/>
              <a:t> муниципального района Воронежской области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640061"/>
              </p:ext>
            </p:extLst>
          </p:nvPr>
        </p:nvGraphicFramePr>
        <p:xfrm>
          <a:off x="2915816" y="5085184"/>
          <a:ext cx="5829300" cy="15948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49145"/>
                <a:gridCol w="3780155"/>
              </a:tblGrid>
              <a:tr h="9333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Цель муниципальной программы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Приведение улично-дорожной сети в соответствие с потребительскими требованиями на длительный период по критериям безопасности движения, грузоподъемности, долговечности и эксплуатационной надежности; 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повышение общего  уровня благоустройства поселения. 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1520" y="4002427"/>
            <a:ext cx="2304256" cy="175432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/>
              <a:t>Выделено на реализацию программы – </a:t>
            </a:r>
            <a:endParaRPr lang="ru-RU" b="1" dirty="0" smtClean="0"/>
          </a:p>
          <a:p>
            <a:r>
              <a:rPr lang="ru-RU" b="1" dirty="0" smtClean="0"/>
              <a:t>2017г.-966,7 т. р.  </a:t>
            </a:r>
          </a:p>
          <a:p>
            <a:r>
              <a:rPr lang="ru-RU" b="1" dirty="0" smtClean="0"/>
              <a:t>2018 г.- 966,7т.р.  2019г.966,7т.р.</a:t>
            </a:r>
            <a:endParaRPr lang="ru-RU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916832"/>
            <a:ext cx="2381250" cy="18288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798712"/>
            <a:ext cx="4242833" cy="318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14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183838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/>
              <a:t>Муниципальная программа </a:t>
            </a:r>
            <a:r>
              <a:rPr lang="ru-RU" i="1" dirty="0" err="1"/>
              <a:t>Евстратовского</a:t>
            </a:r>
            <a:r>
              <a:rPr lang="ru-RU" i="1" dirty="0"/>
              <a:t>  сельского поселения</a:t>
            </a:r>
          </a:p>
          <a:p>
            <a:pPr algn="ctr"/>
            <a:r>
              <a:rPr lang="ru-RU" i="1" dirty="0"/>
              <a:t>«Развитие физической культуры и спорта»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5576341"/>
              </p:ext>
            </p:extLst>
          </p:nvPr>
        </p:nvGraphicFramePr>
        <p:xfrm>
          <a:off x="3059832" y="4653136"/>
          <a:ext cx="5885815" cy="19629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9750"/>
                <a:gridCol w="4076065"/>
              </a:tblGrid>
              <a:tr h="2381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Цель муниципальной </a:t>
                      </a:r>
                      <a:r>
                        <a:rPr lang="ru-RU" sz="1400" dirty="0" smtClean="0">
                          <a:effectLst/>
                        </a:rPr>
                        <a:t>программы: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None/>
                      </a:pPr>
                      <a:r>
                        <a:rPr lang="ru-RU" sz="1400" dirty="0">
                          <a:effectLst/>
                        </a:rPr>
                        <a:t>создание условий, обеспечивающих возможность гражданам систематически заниматься физической культурой и спортом, повышение конкурентоспособности </a:t>
                      </a:r>
                      <a:r>
                        <a:rPr lang="ru-RU" sz="1400" dirty="0" err="1">
                          <a:effectLst/>
                        </a:rPr>
                        <a:t>евстратовских</a:t>
                      </a:r>
                      <a:r>
                        <a:rPr lang="ru-RU" sz="1400" dirty="0">
                          <a:effectLst/>
                        </a:rPr>
                        <a:t> спортсменов  на областных соревнованиях, а также успешное проведение на территории </a:t>
                      </a:r>
                      <a:r>
                        <a:rPr lang="ru-RU" sz="1400" dirty="0" err="1">
                          <a:effectLst/>
                        </a:rPr>
                        <a:t>Евстратовского</a:t>
                      </a:r>
                      <a:r>
                        <a:rPr lang="ru-RU" sz="1400" dirty="0">
                          <a:effectLst/>
                        </a:rPr>
                        <a:t>  сельского поселения спортивных соревнований</a:t>
                      </a:r>
                      <a:endParaRPr lang="ru-RU" sz="1000" dirty="0">
                        <a:effectLst/>
                        <a:latin typeface="Symbol"/>
                        <a:ea typeface="Calibri"/>
                        <a:cs typeface="Symbol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49" y="980728"/>
            <a:ext cx="2736304" cy="20522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8483" y="3284984"/>
            <a:ext cx="2664296" cy="120032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Выделено на реализацию программы 2018г-5,0 </a:t>
            </a:r>
            <a:r>
              <a:rPr lang="ru-RU" dirty="0" err="1" smtClean="0"/>
              <a:t>т.р</a:t>
            </a:r>
            <a:r>
              <a:rPr lang="ru-RU" dirty="0" smtClean="0"/>
              <a:t>.</a:t>
            </a:r>
          </a:p>
          <a:p>
            <a:r>
              <a:rPr lang="ru-RU" dirty="0" smtClean="0"/>
              <a:t>2019г -5,0 </a:t>
            </a:r>
            <a:r>
              <a:rPr lang="ru-RU" dirty="0" err="1" smtClean="0"/>
              <a:t>т.р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340768"/>
            <a:ext cx="4870085" cy="2742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32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370" y="3454539"/>
            <a:ext cx="3502759" cy="242273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94525"/>
            <a:ext cx="3816424" cy="268656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87624" y="188640"/>
            <a:ext cx="7056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/>
              <a:t>Муниципальная программа </a:t>
            </a:r>
            <a:r>
              <a:rPr lang="ru-RU" i="1" dirty="0" err="1"/>
              <a:t>Естратовского</a:t>
            </a:r>
            <a:r>
              <a:rPr lang="ru-RU" i="1" dirty="0"/>
              <a:t> сельского поселения </a:t>
            </a:r>
            <a:r>
              <a:rPr lang="ru-RU" i="1" dirty="0" err="1"/>
              <a:t>Россошанского</a:t>
            </a:r>
            <a:r>
              <a:rPr lang="ru-RU" i="1" dirty="0"/>
              <a:t> муниципального района </a:t>
            </a:r>
          </a:p>
          <a:p>
            <a:pPr algn="ctr"/>
            <a:r>
              <a:rPr lang="ru-RU" i="1" dirty="0"/>
              <a:t>«Развитие культуры»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7488048"/>
              </p:ext>
            </p:extLst>
          </p:nvPr>
        </p:nvGraphicFramePr>
        <p:xfrm>
          <a:off x="2896108" y="5986631"/>
          <a:ext cx="6011297" cy="8343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67900"/>
                <a:gridCol w="4643397"/>
              </a:tblGrid>
              <a:tr h="4092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Цель муниципальной программы </a:t>
                      </a:r>
                      <a:endParaRPr lang="ru-RU" sz="1000" b="1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Модернизация деятельности учреждения, реализация культурных проектов, способствующих формированию развитию единого культурного пространства, любительского самодеятельного творчества.</a:t>
                      </a:r>
                      <a:endParaRPr lang="ru-RU" sz="1000" dirty="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781087"/>
            <a:ext cx="3816424" cy="22055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118866"/>
            <a:ext cx="3471309" cy="23105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51920" y="2437806"/>
            <a:ext cx="2081911" cy="15696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Выделено на реализацию программы – </a:t>
            </a:r>
            <a:endParaRPr lang="ru-RU" sz="1600" b="1" dirty="0" smtClean="0"/>
          </a:p>
          <a:p>
            <a:pPr algn="ctr"/>
            <a:r>
              <a:rPr lang="ru-RU" sz="1600" b="1" dirty="0" smtClean="0"/>
              <a:t>2017г.-2523т.р.</a:t>
            </a:r>
          </a:p>
          <a:p>
            <a:pPr algn="ctr"/>
            <a:r>
              <a:rPr lang="ru-RU" sz="1600" b="1" dirty="0" smtClean="0"/>
              <a:t>2018г.-2550,4т.р.   2019г.-2550,4т.р.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130040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188640"/>
            <a:ext cx="66967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/>
              <a:t>Муниципальная программа </a:t>
            </a:r>
            <a:r>
              <a:rPr lang="ru-RU" i="1" dirty="0" err="1"/>
              <a:t>Евстратовского</a:t>
            </a:r>
            <a:r>
              <a:rPr lang="ru-RU" i="1" dirty="0"/>
              <a:t>  сельского поселения</a:t>
            </a:r>
          </a:p>
          <a:p>
            <a:pPr algn="ctr"/>
            <a:r>
              <a:rPr lang="ru-RU" i="1" dirty="0"/>
              <a:t>«Развитие сельского хозяйства и инфраструктуры агропродовольственного рынка»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6991278"/>
              </p:ext>
            </p:extLst>
          </p:nvPr>
        </p:nvGraphicFramePr>
        <p:xfrm>
          <a:off x="4596070" y="1844824"/>
          <a:ext cx="4427984" cy="1800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20451"/>
                <a:gridCol w="3007533"/>
              </a:tblGrid>
              <a:tr h="1800200">
                <a:tc>
                  <a:txBody>
                    <a:bodyPr/>
                    <a:lstStyle/>
                    <a:p>
                      <a:pPr marR="25908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Цель муниципальной программы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Обеспечение эпидемиологического благополучия населения путем повышения эффективности организационных, профилактических, </a:t>
                      </a:r>
                      <a:endParaRPr lang="ru-RU" sz="1100" dirty="0">
                        <a:effectLst/>
                      </a:endParaRPr>
                    </a:p>
                    <a:p>
                      <a:pPr marR="1460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эпизоотологических и противоэпидемических мероприятий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004048" y="4072065"/>
            <a:ext cx="3096344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/>
              <a:t>Выделено на реализацию программы – 3,0 </a:t>
            </a:r>
            <a:r>
              <a:rPr lang="ru-RU" b="1" dirty="0" err="1" smtClean="0"/>
              <a:t>тыс.руб</a:t>
            </a:r>
            <a:r>
              <a:rPr lang="ru-RU" b="1" dirty="0" smtClean="0"/>
              <a:t>. ежегодно  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26" y="1772816"/>
            <a:ext cx="4372534" cy="28803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943" y="5212060"/>
            <a:ext cx="2438430" cy="1645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5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27453"/>
            <a:ext cx="7848872" cy="523513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15616" y="116632"/>
            <a:ext cx="6408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/>
              <a:t>Муниципальная программа </a:t>
            </a:r>
            <a:endParaRPr lang="ru-RU" i="1" dirty="0"/>
          </a:p>
          <a:p>
            <a:pPr algn="ctr"/>
            <a:r>
              <a:rPr lang="ru-RU" i="1" dirty="0"/>
              <a:t>«Муниципальное управление и гражданское общество</a:t>
            </a:r>
          </a:p>
          <a:p>
            <a:pPr algn="ctr"/>
            <a:r>
              <a:rPr lang="ru-RU" i="1" dirty="0"/>
              <a:t> </a:t>
            </a:r>
            <a:r>
              <a:rPr lang="ru-RU" i="1" dirty="0" err="1"/>
              <a:t>Евстратовского</a:t>
            </a:r>
            <a:r>
              <a:rPr lang="ru-RU" i="1" dirty="0"/>
              <a:t> сельского поселения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2670219"/>
              </p:ext>
            </p:extLst>
          </p:nvPr>
        </p:nvGraphicFramePr>
        <p:xfrm>
          <a:off x="4677892" y="4719194"/>
          <a:ext cx="4466108" cy="21328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16596"/>
                <a:gridCol w="3349512"/>
              </a:tblGrid>
              <a:tr h="2132856">
                <a:tc>
                  <a:txBody>
                    <a:bodyPr/>
                    <a:lstStyle/>
                    <a:p>
                      <a:pPr marR="25908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Цель муниципальной программы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1000"/>
                        </a:spcAft>
                        <a:buFontTx/>
                        <a:buChar char="-"/>
                      </a:pPr>
                      <a:r>
                        <a:rPr lang="ru-RU" sz="1200" dirty="0" smtClean="0">
                          <a:effectLst/>
                        </a:rPr>
                        <a:t>совершенствование </a:t>
                      </a:r>
                      <a:r>
                        <a:rPr lang="ru-RU" sz="1200" dirty="0">
                          <a:effectLst/>
                        </a:rPr>
                        <a:t>и оптимизация системы муниципального управления </a:t>
                      </a:r>
                      <a:r>
                        <a:rPr lang="ru-RU" sz="1200" dirty="0" err="1">
                          <a:effectLst/>
                        </a:rPr>
                        <a:t>Евстратовского</a:t>
                      </a:r>
                      <a:r>
                        <a:rPr lang="ru-RU" sz="1200" dirty="0">
                          <a:effectLst/>
                        </a:rPr>
                        <a:t> сельского поселения</a:t>
                      </a:r>
                      <a:r>
                        <a:rPr lang="ru-RU" sz="1200" dirty="0" smtClean="0">
                          <a:effectLst/>
                        </a:rPr>
                        <a:t>;</a:t>
                      </a:r>
                      <a:endParaRPr lang="ru-RU" sz="1100" dirty="0" smtClean="0">
                        <a:effectLst/>
                      </a:endParaRPr>
                    </a:p>
                    <a:p>
                      <a:pPr marL="0" indent="0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1000"/>
                        </a:spcAft>
                        <a:buFontTx/>
                        <a:buNone/>
                      </a:pPr>
                      <a:r>
                        <a:rPr lang="ru-RU" sz="1200" dirty="0" smtClean="0">
                          <a:effectLst/>
                        </a:rPr>
                        <a:t>- </a:t>
                      </a:r>
                      <a:r>
                        <a:rPr lang="ru-RU" sz="1200" dirty="0">
                          <a:effectLst/>
                        </a:rPr>
                        <a:t>повышение эффективности и информационной прозрачности деятельности органов местного самоуправления </a:t>
                      </a:r>
                      <a:r>
                        <a:rPr lang="ru-RU" sz="1200" dirty="0" err="1">
                          <a:effectLst/>
                        </a:rPr>
                        <a:t>Евстратовского</a:t>
                      </a:r>
                      <a:r>
                        <a:rPr lang="ru-RU" sz="1200" dirty="0">
                          <a:effectLst/>
                        </a:rPr>
                        <a:t> сельского поселения</a:t>
                      </a:r>
                      <a:endParaRPr lang="ru-RU" sz="1100" dirty="0">
                        <a:effectLst/>
                      </a:endParaRPr>
                    </a:p>
                    <a:p>
                      <a:pPr marL="64135" marR="1460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02365" y="4964980"/>
            <a:ext cx="2771800" cy="132343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Выделено на реализацию программы – </a:t>
            </a:r>
            <a:endParaRPr lang="ru-RU" sz="1600" b="1" dirty="0" smtClean="0"/>
          </a:p>
          <a:p>
            <a:r>
              <a:rPr lang="ru-RU" sz="1600" b="1" dirty="0" smtClean="0"/>
              <a:t>2017 г.-2769,3 </a:t>
            </a:r>
            <a:r>
              <a:rPr lang="ru-RU" sz="1600" b="1" dirty="0" err="1" smtClean="0"/>
              <a:t>т.р</a:t>
            </a:r>
            <a:r>
              <a:rPr lang="ru-RU" sz="1600" b="1" dirty="0" smtClean="0"/>
              <a:t>. </a:t>
            </a:r>
          </a:p>
          <a:p>
            <a:r>
              <a:rPr lang="ru-RU" sz="1600" b="1" dirty="0" smtClean="0"/>
              <a:t>2018г.-2885,3т.р.</a:t>
            </a:r>
          </a:p>
          <a:p>
            <a:r>
              <a:rPr lang="ru-RU" sz="1600" b="1" dirty="0" smtClean="0"/>
              <a:t>2019г.-2885,3 </a:t>
            </a:r>
            <a:r>
              <a:rPr lang="ru-RU" sz="1600" b="1" dirty="0" err="1" smtClean="0"/>
              <a:t>т.р</a:t>
            </a:r>
            <a:r>
              <a:rPr lang="ru-RU" sz="1600" b="1" dirty="0" smtClean="0"/>
              <a:t>.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311111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412201" y="188640"/>
            <a:ext cx="8496374" cy="507209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68093" y="908720"/>
            <a:ext cx="818459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Контактная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информация</a:t>
            </a:r>
          </a:p>
          <a:p>
            <a:pPr algn="r"/>
            <a:endParaRPr lang="en-U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Администрация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Евстратовского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сельского поселения </a:t>
            </a:r>
            <a:b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с.Евстратовка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Ул.Пролетарская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д.2</a:t>
            </a:r>
          </a:p>
          <a:p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Глава:Лобова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Галина Дмитриевна</a:t>
            </a:r>
            <a:b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Телефон: 8 (47396) 7-25-25</a:t>
            </a:r>
            <a:b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факс 8 (47396) 7-25-31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e-mail:www.ewstradm@yandex.ru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время приема граждан: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пн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14:00-17:00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7" y="2060848"/>
            <a:ext cx="1440159" cy="2142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56261" y="543913"/>
            <a:ext cx="60201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ГРАЖДАНИН И ЕГО УЧАСТИЕ В БЮДЖЕТНОМ ПРОЦЕССЕ </a:t>
            </a:r>
            <a:endParaRPr lang="ru-RU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Выноска со стрелкой вправо 8"/>
          <p:cNvSpPr/>
          <p:nvPr/>
        </p:nvSpPr>
        <p:spPr>
          <a:xfrm>
            <a:off x="251520" y="1988840"/>
            <a:ext cx="3672408" cy="936104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61346"/>
            </a:avLst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39999">
                <a:schemeClr val="accent1">
                  <a:lumMod val="40000"/>
                  <a:lumOff val="60000"/>
                </a:schemeClr>
              </a:gs>
              <a:gs pos="7000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23528" y="2060848"/>
            <a:ext cx="208823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rPr>
              <a:t>ГРАЖДАНИН</a:t>
            </a:r>
          </a:p>
          <a:p>
            <a:pPr algn="ctr"/>
            <a:r>
              <a:rPr lang="ru-RU" sz="1500" dirty="0">
                <a:solidFill>
                  <a:schemeClr val="bg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rPr>
              <a:t>к</a:t>
            </a:r>
            <a:r>
              <a:rPr lang="ru-RU" sz="1500" dirty="0" smtClean="0">
                <a:solidFill>
                  <a:schemeClr val="bg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rPr>
              <a:t>ак налогоплательщик </a:t>
            </a:r>
            <a:endParaRPr lang="ru-RU" sz="1500" dirty="0">
              <a:solidFill>
                <a:schemeClr val="bg1">
                  <a:lumMod val="95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23928" y="2073622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Участвует в доходной части бюджета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113530627a4cee11cd7554ac5e9cc569.jpg.480x0_q9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1772816"/>
            <a:ext cx="2376264" cy="15049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Выноска со стрелкой вправо 12"/>
          <p:cNvSpPr/>
          <p:nvPr/>
        </p:nvSpPr>
        <p:spPr>
          <a:xfrm>
            <a:off x="179512" y="4653136"/>
            <a:ext cx="3672408" cy="108012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61346"/>
            </a:avLst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39999">
                <a:schemeClr val="accent1">
                  <a:lumMod val="40000"/>
                  <a:lumOff val="60000"/>
                </a:schemeClr>
              </a:gs>
              <a:gs pos="7000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51520" y="4653136"/>
            <a:ext cx="208823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rPr>
              <a:t>ГРАЖДАНИН</a:t>
            </a:r>
          </a:p>
          <a:p>
            <a:pPr algn="ctr"/>
            <a:r>
              <a:rPr lang="ru-RU" sz="1500" dirty="0">
                <a:solidFill>
                  <a:schemeClr val="bg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rPr>
              <a:t>к</a:t>
            </a:r>
            <a:r>
              <a:rPr lang="ru-RU" sz="1500" dirty="0" smtClean="0">
                <a:solidFill>
                  <a:schemeClr val="bg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rPr>
              <a:t>ак получатель социальных гарантий </a:t>
            </a:r>
            <a:endParaRPr lang="ru-RU" sz="1500" dirty="0">
              <a:solidFill>
                <a:schemeClr val="bg1">
                  <a:lumMod val="95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788024" y="4365104"/>
            <a:ext cx="3456384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Получает социальные гарантии (образование, здравоохранение, жилищно-коммунальное хозяйство, культура, физическая культура и спорт, социальные льготы и другие направления социальных гарантий населению) – расходная часть бюджета 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3" descr="C:\Users\Public\Pictures\Sample Pictures\здр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808" y="3656434"/>
            <a:ext cx="615440" cy="636662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C:\Users\Public\Pictures\Sample Pictures\обр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616" y="4156069"/>
            <a:ext cx="615440" cy="641083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 descr="C:\Users\Public\Pictures\Sample Pictures\культ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5843588"/>
            <a:ext cx="634999" cy="60974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C:\Users\Public\Pictures\Sample Pictures\жкх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574" y="6093296"/>
            <a:ext cx="616658" cy="64108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7" descr="C:\Users\Public\Pictures\Sample Pictures\спорт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0113" y="4442817"/>
            <a:ext cx="570359" cy="570359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C:\Users\Public\Pictures\Sample Pictures\обр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5948" y="5630462"/>
            <a:ext cx="672076" cy="606850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05"/>
            <a:ext cx="2568036" cy="16059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30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46" y="4325888"/>
            <a:ext cx="1800225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35970" y="404664"/>
            <a:ext cx="9144000" cy="41751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kern="1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Основы составления проекта бюджета 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поселения</a:t>
            </a:r>
            <a:endParaRPr lang="ru-RU" sz="2000" b="1" kern="12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Bookman Old Style" pitchFamily="18" charset="0"/>
            </a:endParaRPr>
          </a:p>
        </p:txBody>
      </p:sp>
      <p:sp>
        <p:nvSpPr>
          <p:cNvPr id="38922" name="Line 10"/>
          <p:cNvSpPr>
            <a:spLocks noChangeShapeType="1"/>
          </p:cNvSpPr>
          <p:nvPr/>
        </p:nvSpPr>
        <p:spPr bwMode="auto">
          <a:xfrm>
            <a:off x="395536" y="980728"/>
            <a:ext cx="8496300" cy="0"/>
          </a:xfrm>
          <a:prstGeom prst="line">
            <a:avLst/>
          </a:prstGeom>
          <a:noFill/>
          <a:ln w="47625" cap="rnd" cmpd="sng">
            <a:solidFill>
              <a:srgbClr val="C00000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n>
                <a:solidFill>
                  <a:srgbClr val="7030A0"/>
                </a:solidFill>
              </a:ln>
              <a:latin typeface="+mn-lt"/>
              <a:cs typeface="+mn-cs"/>
            </a:endParaRPr>
          </a:p>
        </p:txBody>
      </p:sp>
      <p:sp>
        <p:nvSpPr>
          <p:cNvPr id="38923" name="Rectangle 11"/>
          <p:cNvSpPr>
            <a:spLocks noChangeArrowheads="1"/>
          </p:cNvSpPr>
          <p:nvPr/>
        </p:nvSpPr>
        <p:spPr bwMode="auto">
          <a:xfrm>
            <a:off x="863848" y="3799955"/>
            <a:ext cx="7559675" cy="466725"/>
          </a:xfrm>
          <a:prstGeom prst="rect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3500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Составление проекта бюджета </a:t>
            </a:r>
            <a:r>
              <a:rPr lang="ru-RU" sz="2400" b="1" dirty="0" smtClean="0">
                <a:solidFill>
                  <a:schemeClr val="tx1"/>
                </a:solidFill>
              </a:rPr>
              <a:t>поселения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38925" name="AutoShape 13"/>
          <p:cNvSpPr>
            <a:spLocks noChangeArrowheads="1"/>
          </p:cNvSpPr>
          <p:nvPr/>
        </p:nvSpPr>
        <p:spPr bwMode="auto">
          <a:xfrm>
            <a:off x="646921" y="1484784"/>
            <a:ext cx="1728787" cy="2303339"/>
          </a:xfrm>
          <a:prstGeom prst="downArrowCallout">
            <a:avLst>
              <a:gd name="adj1" fmla="val 25000"/>
              <a:gd name="adj2" fmla="val 25000"/>
              <a:gd name="adj3" fmla="val 22415"/>
              <a:gd name="adj4" fmla="val 6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0000"/>
                </a:solidFill>
              </a:rPr>
              <a:t>Бюджетное послание Президента Российской Федерации</a:t>
            </a:r>
          </a:p>
        </p:txBody>
      </p:sp>
      <p:sp>
        <p:nvSpPr>
          <p:cNvPr id="38926" name="AutoShape 14"/>
          <p:cNvSpPr>
            <a:spLocks noChangeArrowheads="1"/>
          </p:cNvSpPr>
          <p:nvPr/>
        </p:nvSpPr>
        <p:spPr bwMode="auto">
          <a:xfrm>
            <a:off x="2663751" y="1496616"/>
            <a:ext cx="1871662" cy="2303339"/>
          </a:xfrm>
          <a:prstGeom prst="downArrowCallout">
            <a:avLst>
              <a:gd name="adj1" fmla="val 25000"/>
              <a:gd name="adj2" fmla="val 25000"/>
              <a:gd name="adj3" fmla="val 20708"/>
              <a:gd name="adj4" fmla="val 66667"/>
            </a:avLst>
          </a:prstGeom>
          <a:solidFill>
            <a:srgbClr val="FFFF99"/>
          </a:solidFill>
          <a:ln w="19050">
            <a:solidFill>
              <a:srgbClr val="FFFF0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ru-RU" b="1" dirty="0">
                <a:solidFill>
                  <a:schemeClr val="accent2"/>
                </a:solidFill>
                <a:latin typeface="Calibri" pitchFamily="34" charset="0"/>
              </a:rPr>
              <a:t>Прогноз социально-экономического развития </a:t>
            </a:r>
            <a:r>
              <a:rPr lang="ru-RU" b="1" dirty="0" smtClean="0">
                <a:solidFill>
                  <a:schemeClr val="accent2"/>
                </a:solidFill>
                <a:latin typeface="Calibri" pitchFamily="34" charset="0"/>
              </a:rPr>
              <a:t>района</a:t>
            </a:r>
            <a:endParaRPr lang="ru-RU" b="1" dirty="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38927" name="AutoShape 15"/>
          <p:cNvSpPr>
            <a:spLocks noChangeArrowheads="1"/>
          </p:cNvSpPr>
          <p:nvPr/>
        </p:nvSpPr>
        <p:spPr bwMode="auto">
          <a:xfrm>
            <a:off x="6749570" y="1484784"/>
            <a:ext cx="1944687" cy="2304000"/>
          </a:xfrm>
          <a:prstGeom prst="downArrowCallout">
            <a:avLst>
              <a:gd name="adj1" fmla="val 25000"/>
              <a:gd name="adj2" fmla="val 25000"/>
              <a:gd name="adj3" fmla="val 22434"/>
              <a:gd name="adj4" fmla="val 6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2"/>
                </a:solidFill>
              </a:rPr>
              <a:t>Муниципальные программы </a:t>
            </a:r>
            <a:r>
              <a:rPr lang="ru-RU" b="1" dirty="0" smtClean="0">
                <a:solidFill>
                  <a:schemeClr val="accent2"/>
                </a:solidFill>
              </a:rPr>
              <a:t>поселения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38928" name="AutoShape 16"/>
          <p:cNvSpPr>
            <a:spLocks noChangeArrowheads="1"/>
          </p:cNvSpPr>
          <p:nvPr/>
        </p:nvSpPr>
        <p:spPr bwMode="auto">
          <a:xfrm>
            <a:off x="4829762" y="1496616"/>
            <a:ext cx="1728787" cy="2303339"/>
          </a:xfrm>
          <a:prstGeom prst="downArrowCallout">
            <a:avLst>
              <a:gd name="adj1" fmla="val 25000"/>
              <a:gd name="adj2" fmla="val 25000"/>
              <a:gd name="adj3" fmla="val 22434"/>
              <a:gd name="adj4" fmla="val 6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2"/>
                </a:solidFill>
              </a:rPr>
              <a:t>Основные направления бюджетной и налоговой политики</a:t>
            </a:r>
          </a:p>
        </p:txBody>
      </p:sp>
      <p:pic>
        <p:nvPicPr>
          <p:cNvPr id="38929" name="Picture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874" y="4322348"/>
            <a:ext cx="1874838" cy="1800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pic>
        <p:nvPicPr>
          <p:cNvPr id="18" name="Рисунок 17" descr="bdr2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3528" y="4266680"/>
            <a:ext cx="2140223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chernobyl-960x54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355976" y="4325888"/>
            <a:ext cx="2676361" cy="1740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39552" y="548680"/>
            <a:ext cx="8229600" cy="710952"/>
          </a:xfrm>
        </p:spPr>
        <p:txBody>
          <a:bodyPr rtlCol="0"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kern="12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Что такое бюджет?</a:t>
            </a:r>
            <a:endParaRPr lang="ru-RU" b="1" kern="12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9552" y="1613699"/>
            <a:ext cx="194421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ДОХОДЫ</a:t>
            </a:r>
            <a:endParaRPr lang="ru-RU" sz="1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поступающие в бюджет денежные средства (налоги юридических и физических лиц, доходы от использования имущества, административные, безвозмездные поступления</a:t>
            </a: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40152" y="1613699"/>
            <a:ext cx="252028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РАСХОДЫ</a:t>
            </a:r>
            <a:endParaRPr lang="ru-RU" sz="1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выплачиваемые из бюджета средства (ЖКХ, культура, молодёжная политика, физическая культура и спорт, обеспечение пожарной безопасности и др.), капитальное строительство и другие расходы.</a:t>
            </a: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1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3528" y="4797152"/>
            <a:ext cx="187220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Превышение доходов над расходами образует положительный остаток бюджета  </a:t>
            </a:r>
          </a:p>
          <a:p>
            <a:pPr algn="ctr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ПРОФИЦИТ</a:t>
            </a:r>
            <a:endParaRPr lang="ru-RU" sz="1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31640" y="3832012"/>
            <a:ext cx="633670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БЮДЖЕТ </a:t>
            </a: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(от </a:t>
            </a:r>
            <a:r>
              <a:rPr lang="ru-RU" sz="1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старонормандского</a:t>
            </a: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bougette</a:t>
            </a:r>
            <a:r>
              <a:rPr lang="en-US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– кошель, сумка, кожаный мешок)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  <a:endParaRPr lang="ru-RU" sz="12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Times New Roman" pitchFamily="18" charset="0"/>
            </a:endParaRPr>
          </a:p>
        </p:txBody>
      </p:sp>
      <p:pic>
        <p:nvPicPr>
          <p:cNvPr id="21" name="Рисунок 20" descr="budg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8231" y="1613699"/>
            <a:ext cx="3291840" cy="1856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2" name="TextBox 21"/>
          <p:cNvSpPr txBox="1"/>
          <p:nvPr/>
        </p:nvSpPr>
        <p:spPr>
          <a:xfrm>
            <a:off x="6516216" y="4758824"/>
            <a:ext cx="187220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Если расходная часть бюджета превышает доходную,  то бюджет формируется с </a:t>
            </a:r>
          </a:p>
          <a:p>
            <a:pPr algn="ctr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ДЕФИЦИТОМ</a:t>
            </a:r>
            <a:endParaRPr lang="ru-RU" sz="1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03648" y="6165304"/>
            <a:ext cx="6048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Сбалансированность бюджета по доходам и расходам – основополагающее требование, предъявляемое к органам, составляющим и утверждающим бюджет.</a:t>
            </a:r>
            <a:endParaRPr lang="ru-RU" sz="1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Рисунок 23" descr="dtc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1840" y="4581128"/>
            <a:ext cx="2448272" cy="1493861"/>
          </a:xfrm>
          <a:prstGeom prst="rect">
            <a:avLst/>
          </a:prstGeom>
        </p:spPr>
      </p:pic>
      <p:cxnSp>
        <p:nvCxnSpPr>
          <p:cNvPr id="26" name="Прямая со стрелкой 25"/>
          <p:cNvCxnSpPr>
            <a:stCxn id="24" idx="3"/>
            <a:endCxn id="22" idx="1"/>
          </p:cNvCxnSpPr>
          <p:nvPr/>
        </p:nvCxnSpPr>
        <p:spPr>
          <a:xfrm flipV="1">
            <a:off x="5580112" y="5282044"/>
            <a:ext cx="936104" cy="460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24" idx="1"/>
            <a:endCxn id="17" idx="3"/>
          </p:cNvCxnSpPr>
          <p:nvPr/>
        </p:nvCxnSpPr>
        <p:spPr>
          <a:xfrm rot="10800000">
            <a:off x="2195736" y="5320373"/>
            <a:ext cx="936104" cy="76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6-rubli-oboi-dengi-1366x7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82172" y="2182552"/>
            <a:ext cx="7251664" cy="4077071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7" name="TextBox 6"/>
          <p:cNvSpPr txBox="1"/>
          <p:nvPr/>
        </p:nvSpPr>
        <p:spPr>
          <a:xfrm>
            <a:off x="913993" y="332656"/>
            <a:ext cx="7128792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Из каких поступлений в настоящее время формируется доходная часть бюджета? 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88567" y="1997839"/>
            <a:ext cx="1872208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Доходы </a:t>
            </a:r>
          </a:p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бюджета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1560" y="4725144"/>
            <a:ext cx="2304256" cy="707886"/>
          </a:xfrm>
          <a:prstGeom prst="rect">
            <a:avLst/>
          </a:pr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3500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16200000" scaled="1"/>
          </a:gra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НАЛОГОВЫЕ ДОХОДЫ 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75856" y="4737338"/>
            <a:ext cx="2304256" cy="707886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35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</a:gra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НЕНАЛОГОВЫЕ ДОХОДЫ 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56176" y="4725144"/>
            <a:ext cx="2520280" cy="707886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75000"/>
                </a:schemeClr>
              </a:gs>
            </a:gsLst>
            <a:lin ang="16200000" scaled="1"/>
          </a:gra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БЕЗВОЗМЕЗДНЫЕ ПОСТУПЛЕНИЯ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1763688" y="4221088"/>
            <a:ext cx="568863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5400000">
            <a:off x="1512454" y="4473116"/>
            <a:ext cx="504056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5400000">
            <a:off x="7200292" y="4473116"/>
            <a:ext cx="504056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9" idx="2"/>
            <a:endCxn id="11" idx="0"/>
          </p:cNvCxnSpPr>
          <p:nvPr/>
        </p:nvCxnSpPr>
        <p:spPr>
          <a:xfrm>
            <a:off x="4424671" y="2951946"/>
            <a:ext cx="3313" cy="178539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905261006"/>
              </p:ext>
            </p:extLst>
          </p:nvPr>
        </p:nvGraphicFramePr>
        <p:xfrm>
          <a:off x="899592" y="260648"/>
          <a:ext cx="7272808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6"/>
          <p:cNvSpPr>
            <a:spLocks/>
          </p:cNvSpPr>
          <p:nvPr/>
        </p:nvSpPr>
        <p:spPr bwMode="auto">
          <a:xfrm>
            <a:off x="36715" y="1953022"/>
            <a:ext cx="9144000" cy="647700"/>
          </a:xfrm>
          <a:custGeom>
            <a:avLst/>
            <a:gdLst>
              <a:gd name="T0" fmla="*/ 0 w 4443984"/>
              <a:gd name="T1" fmla="*/ 653510 h 646544"/>
              <a:gd name="T2" fmla="*/ 4440552 w 4443984"/>
              <a:gd name="T3" fmla="*/ 653510 h 646544"/>
              <a:gd name="T4" fmla="*/ 4440552 w 4443984"/>
              <a:gd name="T5" fmla="*/ 0 h 646544"/>
              <a:gd name="T6" fmla="*/ 0 w 4443984"/>
              <a:gd name="T7" fmla="*/ 0 h 646544"/>
              <a:gd name="T8" fmla="*/ 0 w 4443984"/>
              <a:gd name="T9" fmla="*/ 653510 h 6465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443984"/>
              <a:gd name="T16" fmla="*/ 0 h 646544"/>
              <a:gd name="T17" fmla="*/ 4443984 w 4443984"/>
              <a:gd name="T18" fmla="*/ 646544 h 6465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443984" h="646544">
                <a:moveTo>
                  <a:pt x="0" y="646544"/>
                </a:moveTo>
                <a:lnTo>
                  <a:pt x="4443984" y="646544"/>
                </a:lnTo>
                <a:lnTo>
                  <a:pt x="4443984" y="0"/>
                </a:lnTo>
                <a:lnTo>
                  <a:pt x="0" y="0"/>
                </a:lnTo>
                <a:lnTo>
                  <a:pt x="0" y="646544"/>
                </a:lnTo>
                <a:close/>
              </a:path>
            </a:pathLst>
          </a:custGeom>
          <a:solidFill>
            <a:srgbClr val="4F81BC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/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ject 15"/>
          <p:cNvSpPr txBox="1">
            <a:spLocks noChangeArrowheads="1"/>
          </p:cNvSpPr>
          <p:nvPr/>
        </p:nvSpPr>
        <p:spPr bwMode="auto">
          <a:xfrm>
            <a:off x="36715" y="2204864"/>
            <a:ext cx="8903717" cy="41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73038" algn="ctr"/>
            <a:r>
              <a:rPr lang="ru-RU" sz="20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Виды межбюджетных трансфертов</a:t>
            </a:r>
            <a:endParaRPr lang="ru-RU" sz="2000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000"/>
              </a:lnSpc>
            </a:pPr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000"/>
              </a:lnSpc>
            </a:pPr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Дотации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(от лат.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Dotatio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 - дар, пожертвование)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Предоставляются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без определения конкретной цели их использования</a:t>
            </a:r>
          </a:p>
          <a:p>
            <a:pPr>
              <a:lnSpc>
                <a:spcPts val="900"/>
              </a:lnSpc>
              <a:spcBef>
                <a:spcPts val="25"/>
              </a:spcBef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000"/>
              </a:lnSpc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000"/>
              </a:lnSpc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000"/>
              </a:lnSpc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173038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173038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Субвенции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(от лат.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Subvenire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 -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приходить на помощь)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Предоставляются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финансирование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«переданных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» другим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публично -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правовым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образованиям полномочий</a:t>
            </a:r>
          </a:p>
          <a:p>
            <a:pPr>
              <a:lnSpc>
                <a:spcPts val="1000"/>
              </a:lnSpc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000"/>
              </a:lnSpc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300"/>
              </a:lnSpc>
              <a:spcBef>
                <a:spcPts val="75"/>
              </a:spcBef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173038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173038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Субсидии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(от лат.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Subsidium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 -поддержка)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173038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Предоставляются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 условиях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долевого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софинансирования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расходов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других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бюджетов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085" y="476672"/>
            <a:ext cx="9144000" cy="101566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lnSpc>
                <a:spcPts val="2400"/>
              </a:lnSpc>
              <a:spcAft>
                <a:spcPts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Межбюджетные трансферты – основной вид безвозмездных перечислений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lnSpc>
                <a:spcPts val="2400"/>
              </a:lnSpc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 денежные средства, перечисляемые из одного бюджета бюджетной системы Российской Федерации другому.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539552" y="548680"/>
            <a:ext cx="8136904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бюджетной политики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Евстратовского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сельского поселения на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2017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228326" y="4077072"/>
            <a:ext cx="4824536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2"/>
                </a:solidFill>
              </a:rPr>
              <a:t>Повышение качества расходов местного бюджета</a:t>
            </a:r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214126" y="1736812"/>
            <a:ext cx="5022169" cy="104411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Обеспечение долгосрочной сбалансированности и устойчивости бюджетной системы как базового принципа ответственной бюджетной политики при безусловном исполнении всех обязательств поселения</a:t>
            </a:r>
            <a:endParaRPr lang="ru-RU" sz="1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218319" y="3212976"/>
            <a:ext cx="4824536" cy="3600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Долгосрочное бюджетное планирование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214126" y="4941168"/>
            <a:ext cx="4824536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2"/>
                </a:solidFill>
              </a:rPr>
              <a:t>Оптимизация структуры расходов местного бюджета</a:t>
            </a:r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195736" y="5805264"/>
            <a:ext cx="4824536" cy="5040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2"/>
                </a:solidFill>
              </a:rPr>
              <a:t>Повышение прозрачности бюджетов и бюджетного процесса</a:t>
            </a:r>
            <a:endParaRPr lang="ru-RU" sz="16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2105</TotalTime>
  <Words>1251</Words>
  <Application>Microsoft Office PowerPoint</Application>
  <PresentationFormat>Экран (4:3)</PresentationFormat>
  <Paragraphs>187</Paragraphs>
  <Slides>27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 БЮДЖЕТ ДЛЯ ГРАЖДАН – ЧТО ЭТО ТАКОЕ?</vt:lpstr>
      <vt:lpstr>Презентация PowerPoint</vt:lpstr>
      <vt:lpstr>Презентация PowerPoint</vt:lpstr>
      <vt:lpstr>Основы составления проекта бюджета поселения</vt:lpstr>
      <vt:lpstr>Что такое бюджет?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RePack by SPecialiST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GLBUH</cp:lastModifiedBy>
  <cp:revision>295</cp:revision>
  <cp:lastPrinted>2017-05-18T10:29:31Z</cp:lastPrinted>
  <dcterms:created xsi:type="dcterms:W3CDTF">2015-12-08T06:00:19Z</dcterms:created>
  <dcterms:modified xsi:type="dcterms:W3CDTF">2017-05-19T11:47:36Z</dcterms:modified>
</cp:coreProperties>
</file>